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2.svg" ContentType="image/svg+xml"/>
  <Override PartName="/ppt/media/image23.svg" ContentType="image/svg+xml"/>
  <Override PartName="/ppt/media/image30.svg" ContentType="image/svg+xml"/>
  <Override PartName="/ppt/media/image31.svg" ContentType="image/svg+xml"/>
  <Override PartName="/ppt/media/image37.svg" ContentType="image/svg+xml"/>
  <Override PartName="/ppt/media/image40.svg" ContentType="image/svg+xml"/>
  <Override PartName="/ppt/media/image43.svg" ContentType="image/svg+xml"/>
  <Override PartName="/ppt/media/image46.svg" ContentType="image/svg+xml"/>
  <Override PartName="/ppt/media/image49.svg" ContentType="image/svg+xml"/>
  <Override PartName="/ppt/media/image5.svg" ContentType="image/svg+xml"/>
  <Override PartName="/ppt/media/image51.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Lst>
  <p:notesMasterIdLst>
    <p:notesMasterId r:id="rId7"/>
  </p:notesMasterIdLst>
  <p:sldIdLst>
    <p:sldId id="280" r:id="rId5"/>
    <p:sldId id="283" r:id="rId6"/>
    <p:sldId id="286" r:id="rId8"/>
    <p:sldId id="289" r:id="rId9"/>
    <p:sldId id="259" r:id="rId10"/>
    <p:sldId id="262" r:id="rId11"/>
    <p:sldId id="265" r:id="rId12"/>
    <p:sldId id="268" r:id="rId13"/>
    <p:sldId id="271" r:id="rId14"/>
    <p:sldId id="274" r:id="rId15"/>
    <p:sldId id="277" r:id="rId16"/>
  </p:sldIdLst>
  <p:sldSz cx="18288000" cy="10287000"/>
  <p:notesSz cx="6858000" cy="9144000"/>
  <p:embeddedFontLst>
    <p:embeddedFont>
      <p:font typeface="DM Sans Bold"/>
      <p:bold r:id="rId21"/>
    </p:embeddedFont>
    <p:embeddedFont>
      <p:font typeface="DM Sans"/>
      <p:regular r:id="rId22"/>
    </p:embeddedFont>
    <p:embeddedFont>
      <p:font typeface="DM sans" charset="0"/>
      <p:regular r:id="rId23"/>
    </p:embeddedFont>
    <p:embeddedFont>
      <p:font typeface="DM Sans Italics"/>
      <p:italic r:id="rId24"/>
    </p:embeddedFont>
    <p:embeddedFont>
      <p:font typeface="Calibri" panose="020F050202020403020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HAN AKPE" initials="N"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tags" Target="tags/tag16.xml"/><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EA1E5E75-03D1-402B-B55E-E504CC143DA1}"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831FB211-91F3-45E5-B90D-24015233D170}"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10F80188-06FA-4E50-BB40-187E7E624A0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1BD5B67A-B162-4661-A855-2414DC1E5590}"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1DFCB1C7-217E-4E69-8EAA-9FFB15CBCFAB}"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011DB397-BFB2-4158-B525-BCF0BB385B91}"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833BF983-AD10-4614-A053-2FA79769C23D}"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197259AD-25E7-453C-9301-ABD7749F10A2}"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D7660E6-466B-498A-8816-E19956808EB4}"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C339C910-1BA8-4679-8497-D94798D1FE05}"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7828476C-ACEB-41F1-85C7-5D261DFDAEA8}"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29.xml"/><Relationship Id="rId7" Type="http://schemas.openxmlformats.org/officeDocument/2006/relationships/image" Target="../media/image6.jpeg"/><Relationship Id="rId6" Type="http://schemas.openxmlformats.org/officeDocument/2006/relationships/tags" Target="../tags/tag1.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4.xml"/><Relationship Id="rId7" Type="http://schemas.openxmlformats.org/officeDocument/2006/relationships/image" Target="../media/image6.jpeg"/><Relationship Id="rId6" Type="http://schemas.openxmlformats.org/officeDocument/2006/relationships/tags" Target="../tags/tag13.xml"/><Relationship Id="rId5" Type="http://schemas.openxmlformats.org/officeDocument/2006/relationships/image" Target="../media/image46.svg"/><Relationship Id="rId4" Type="http://schemas.openxmlformats.org/officeDocument/2006/relationships/image" Target="../media/image45.png"/><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tags" Target="../tags/tag15.xml"/><Relationship Id="rId7" Type="http://schemas.openxmlformats.org/officeDocument/2006/relationships/image" Target="../media/image51.svg"/><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3" Type="http://schemas.openxmlformats.org/officeDocument/2006/relationships/image" Target="../media/image47.jpeg"/><Relationship Id="rId2" Type="http://schemas.openxmlformats.org/officeDocument/2006/relationships/image" Target="../media/image40.svg"/><Relationship Id="rId10" Type="http://schemas.openxmlformats.org/officeDocument/2006/relationships/slideLayout" Target="../slideLayouts/slideLayout18.xml"/><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9.xml"/><Relationship Id="rId5" Type="http://schemas.openxmlformats.org/officeDocument/2006/relationships/image" Target="../media/image6.jpeg"/><Relationship Id="rId4" Type="http://schemas.openxmlformats.org/officeDocument/2006/relationships/tags" Target="../tags/tag2.xml"/><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svg"/><Relationship Id="rId7" Type="http://schemas.openxmlformats.org/officeDocument/2006/relationships/image" Target="../media/image14.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svg"/><Relationship Id="rId17" Type="http://schemas.openxmlformats.org/officeDocument/2006/relationships/slideLayout" Target="../slideLayouts/slideLayout29.xml"/><Relationship Id="rId16"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image" Target="../media/image18.png"/><Relationship Id="rId12" Type="http://schemas.openxmlformats.org/officeDocument/2006/relationships/image" Target="../media/image6.jpeg"/><Relationship Id="rId11" Type="http://schemas.openxmlformats.org/officeDocument/2006/relationships/tags" Target="../tags/tag3.xml"/><Relationship Id="rId10" Type="http://schemas.openxmlformats.org/officeDocument/2006/relationships/image" Target="../media/image17.sv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6.jpeg"/><Relationship Id="rId5" Type="http://schemas.openxmlformats.org/officeDocument/2006/relationships/tags" Target="../tags/tag4.xml"/><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tags" Target="../tags/tag5.xml"/><Relationship Id="rId4" Type="http://schemas.openxmlformats.org/officeDocument/2006/relationships/image" Target="../media/image31.svg"/><Relationship Id="rId3" Type="http://schemas.openxmlformats.org/officeDocument/2006/relationships/image" Target="../media/image30.svg"/><Relationship Id="rId2" Type="http://schemas.openxmlformats.org/officeDocument/2006/relationships/image" Target="../media/image29.png"/><Relationship Id="rId11" Type="http://schemas.openxmlformats.org/officeDocument/2006/relationships/slideLayout" Target="../slideLayouts/slideLayout18.xml"/><Relationship Id="rId10" Type="http://schemas.openxmlformats.org/officeDocument/2006/relationships/image" Target="../media/image6.jpeg"/><Relationship Id="rId1" Type="http://schemas.openxmlformats.org/officeDocument/2006/relationships/image" Target="../media/image28.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6.jpeg"/><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35.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6.jpeg"/><Relationship Id="rId4" Type="http://schemas.openxmlformats.org/officeDocument/2006/relationships/tags" Target="../tags/tag9.xml"/><Relationship Id="rId3" Type="http://schemas.openxmlformats.org/officeDocument/2006/relationships/image" Target="../media/image38.jpeg"/><Relationship Id="rId2" Type="http://schemas.openxmlformats.org/officeDocument/2006/relationships/image" Target="../media/image37.svg"/><Relationship Id="rId1"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slideLayout" Target="../slideLayouts/slideLayout18.xml"/><Relationship Id="rId6" Type="http://schemas.openxmlformats.org/officeDocument/2006/relationships/image" Target="../media/image6.jpeg"/><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image" Target="../media/image41.jpeg"/><Relationship Id="rId2" Type="http://schemas.openxmlformats.org/officeDocument/2006/relationships/image" Target="../media/image40.svg"/><Relationship Id="rId1" Type="http://schemas.openxmlformats.org/officeDocument/2006/relationships/image" Target="../media/image3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6.jpeg"/><Relationship Id="rId4" Type="http://schemas.openxmlformats.org/officeDocument/2006/relationships/tags" Target="../tags/tag12.xml"/><Relationship Id="rId3" Type="http://schemas.openxmlformats.org/officeDocument/2006/relationships/image" Target="../media/image44.jpeg"/><Relationship Id="rId2" Type="http://schemas.openxmlformats.org/officeDocument/2006/relationships/image" Target="../media/image43.svg"/><Relationship Id="rId1"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Box 4"/>
            <p:cNvSpPr txBox="1"/>
            <p:nvPr/>
          </p:nvSpPr>
          <p:spPr>
            <a:xfrm>
              <a:off x="0" y="-28575"/>
              <a:ext cx="3149472" cy="53671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90"/>
                </a:lnSpc>
              </a:p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6" name="Group 6"/>
          <p:cNvGrpSpPr>
            <a:grpSpLocks noChangeAspect="1"/>
          </p:cNvGrpSpPr>
          <p:nvPr/>
        </p:nvGrpSpPr>
        <p:grpSpPr>
          <a:xfrm>
            <a:off x="11209020" y="723900"/>
            <a:ext cx="7054850" cy="8987790"/>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t="-12765" b="-12765"/>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8" name="TextBox 8"/>
          <p:cNvSpPr txBox="1"/>
          <p:nvPr/>
        </p:nvSpPr>
        <p:spPr>
          <a:xfrm>
            <a:off x="1573748" y="7213869"/>
            <a:ext cx="7913921" cy="143256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3725"/>
              </a:lnSpc>
              <a:spcBef>
                <a:spcPct val="0"/>
              </a:spcBef>
            </a:pPr>
            <a:r>
              <a:rPr lang="en-US" sz="3030">
                <a:solidFill>
                  <a:srgbClr val="56AEFF"/>
                </a:solidFill>
                <a:latin typeface="DM Sans Italics"/>
                <a:ea typeface="DM Sans Italics"/>
                <a:cs typeface="DM Sans Italics"/>
                <a:sym typeface="DM Sans Italics"/>
              </a:rPr>
              <a:t>Presented by: Akpe Nathan Omokafe</a:t>
            </a:r>
            <a:endParaRPr lang="en-US" sz="3030">
              <a:solidFill>
                <a:srgbClr val="56AEFF"/>
              </a:solidFill>
              <a:latin typeface="DM Sans Italics"/>
              <a:ea typeface="DM Sans Italics"/>
              <a:cs typeface="DM Sans Italics"/>
              <a:sym typeface="DM Sans Italics"/>
            </a:endParaRPr>
          </a:p>
          <a:p>
            <a:pPr marL="0" lvl="0" indent="0" algn="l">
              <a:lnSpc>
                <a:spcPts val="3725"/>
              </a:lnSpc>
              <a:spcBef>
                <a:spcPct val="0"/>
              </a:spcBef>
            </a:pPr>
            <a:r>
              <a:rPr lang="en-US" sz="3030">
                <a:solidFill>
                  <a:srgbClr val="56AEFF"/>
                </a:solidFill>
                <a:latin typeface="DM Sans Italics"/>
                <a:ea typeface="DM Sans Italics"/>
                <a:cs typeface="DM Sans Italics"/>
                <a:sym typeface="DM Sans Italics"/>
              </a:rPr>
              <a:t>Reviewed by: Mr. Daniel</a:t>
            </a:r>
            <a:endParaRPr lang="en-US" sz="3030">
              <a:solidFill>
                <a:srgbClr val="56AEFF"/>
              </a:solidFill>
              <a:latin typeface="DM Sans Italics"/>
              <a:ea typeface="DM Sans Italics"/>
              <a:cs typeface="DM Sans Italics"/>
              <a:sym typeface="DM Sans Italics"/>
            </a:endParaRPr>
          </a:p>
          <a:p>
            <a:pPr marL="0" lvl="0" indent="0" algn="l">
              <a:lnSpc>
                <a:spcPts val="3725"/>
              </a:lnSpc>
              <a:spcBef>
                <a:spcPct val="0"/>
              </a:spcBef>
            </a:pPr>
            <a:endParaRPr lang="en-US" sz="3030">
              <a:solidFill>
                <a:srgbClr val="56AEFF"/>
              </a:solidFill>
              <a:latin typeface="DM Sans Italics"/>
              <a:ea typeface="DM Sans Italics"/>
              <a:cs typeface="DM Sans Italics"/>
              <a:sym typeface="DM Sans Italics"/>
            </a:endParaRPr>
          </a:p>
        </p:txBody>
      </p:sp>
      <p:sp>
        <p:nvSpPr>
          <p:cNvPr id="9" name="TextBox 9"/>
          <p:cNvSpPr txBox="1"/>
          <p:nvPr/>
        </p:nvSpPr>
        <p:spPr>
          <a:xfrm>
            <a:off x="250408" y="3615629"/>
            <a:ext cx="10959085" cy="17399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3570"/>
              </a:lnSpc>
            </a:pPr>
            <a:r>
              <a:rPr lang="en-US" sz="11305">
                <a:solidFill>
                  <a:srgbClr val="FFFBFB"/>
                </a:solidFill>
                <a:latin typeface="Now Bold" panose="00000800000000000000"/>
                <a:ea typeface="Now Bold" panose="00000800000000000000"/>
                <a:cs typeface="Now Bold" panose="00000800000000000000"/>
                <a:sym typeface="Now Bold" panose="00000800000000000000"/>
              </a:rPr>
              <a:t>ITD MONTHLY</a:t>
            </a:r>
            <a:endParaRPr lang="en-US" sz="11305">
              <a:solidFill>
                <a:srgbClr val="FFFBFB"/>
              </a:solidFill>
              <a:latin typeface="Now Bold" panose="00000800000000000000"/>
              <a:ea typeface="Now Bold" panose="00000800000000000000"/>
              <a:cs typeface="Now Bold" panose="00000800000000000000"/>
              <a:sym typeface="Now Bold" panose="00000800000000000000"/>
            </a:endParaRPr>
          </a:p>
        </p:txBody>
      </p:sp>
      <p:sp>
        <p:nvSpPr>
          <p:cNvPr id="11" name="Freeform 11"/>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TextBox 13"/>
          <p:cNvSpPr txBox="1"/>
          <p:nvPr/>
        </p:nvSpPr>
        <p:spPr>
          <a:xfrm>
            <a:off x="133350" y="5327650"/>
            <a:ext cx="12465050" cy="173990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3570"/>
              </a:lnSpc>
            </a:pPr>
            <a:r>
              <a:rPr lang="en-US" sz="11305">
                <a:solidFill>
                  <a:srgbClr val="56AEFF"/>
                </a:solidFill>
                <a:latin typeface="Now Bold" panose="00000800000000000000"/>
                <a:ea typeface="Now Bold" panose="00000800000000000000"/>
                <a:cs typeface="Now Bold" panose="00000800000000000000"/>
                <a:sym typeface="Now Bold" panose="00000800000000000000"/>
              </a:rPr>
              <a:t>PRESENTATION</a:t>
            </a:r>
            <a:endParaRPr lang="en-US" sz="11305">
              <a:solidFill>
                <a:srgbClr val="56AEFF"/>
              </a:solidFill>
              <a:latin typeface="Now Bold" panose="00000800000000000000"/>
              <a:ea typeface="Now Bold" panose="00000800000000000000"/>
              <a:cs typeface="Now Bold" panose="00000800000000000000"/>
              <a:sym typeface="Now Bold" panose="00000800000000000000"/>
            </a:endParaRPr>
          </a:p>
        </p:txBody>
      </p:sp>
      <p:pic>
        <p:nvPicPr>
          <p:cNvPr id="14" name="Picture Placeholder 102"/>
          <p:cNvPicPr>
            <a:picLocks noChangeAspect="1"/>
          </p:cNvPicPr>
          <p:nvPr>
            <p:custDataLst>
              <p:tags r:id="rId6"/>
            </p:custDataLst>
          </p:nvPr>
        </p:nvPicPr>
        <p:blipFill>
          <a:blip r:embed="rId7"/>
          <a:stretch>
            <a:fillRect/>
          </a:stretch>
        </p:blipFill>
        <p:spPr>
          <a:xfrm>
            <a:off x="16455389" y="-114300"/>
            <a:ext cx="1880870" cy="988060"/>
          </a:xfrm>
          <a:prstGeom prst="rect">
            <a:avLst/>
          </a:prstGeom>
          <a:noFill/>
          <a:ln w="9525">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0" name="Freeform 20"/>
          <p:cNvSpPr/>
          <p:nvPr/>
        </p:nvSpPr>
        <p:spPr>
          <a:xfrm>
            <a:off x="3427095" y="8070850"/>
            <a:ext cx="11673205" cy="1146810"/>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1"/>
            <a:stretch>
              <a:fillRect t="-86495"/>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23" name="Group 23"/>
          <p:cNvGrpSpPr/>
          <p:nvPr/>
        </p:nvGrpSpPr>
        <p:grpSpPr>
          <a:xfrm>
            <a:off x="-690640" y="-1543050"/>
            <a:ext cx="19210520" cy="4453378"/>
            <a:chOff x="0" y="0"/>
            <a:chExt cx="5059561" cy="1172906"/>
          </a:xfrm>
        </p:grpSpPr>
        <p:sp>
          <p:nvSpPr>
            <p:cNvPr id="24" name="Freeform 24"/>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5" name="TextBox 25"/>
            <p:cNvSpPr txBox="1"/>
            <p:nvPr/>
          </p:nvSpPr>
          <p:spPr>
            <a:xfrm>
              <a:off x="0" y="-38100"/>
              <a:ext cx="5059561" cy="121100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p>
          </p:txBody>
        </p:sp>
      </p:grpSp>
      <p:sp>
        <p:nvSpPr>
          <p:cNvPr id="26" name="TextBox 26"/>
          <p:cNvSpPr txBox="1"/>
          <p:nvPr/>
        </p:nvSpPr>
        <p:spPr>
          <a:xfrm>
            <a:off x="3919280" y="1626663"/>
            <a:ext cx="10450651" cy="7334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720"/>
              </a:lnSpc>
              <a:spcBef>
                <a:spcPct val="0"/>
              </a:spcBef>
            </a:pPr>
            <a:r>
              <a:rPr lang="en-US" sz="4400" b="1">
                <a:solidFill>
                  <a:srgbClr val="FFFFFF"/>
                </a:solidFill>
                <a:latin typeface="Now Bold" panose="00000800000000000000"/>
                <a:ea typeface="Now Bold" panose="00000800000000000000"/>
                <a:cs typeface="Now Bold" panose="00000800000000000000"/>
                <a:sym typeface="Now Bold" panose="00000800000000000000"/>
              </a:rPr>
              <a:t>REFERENCES</a:t>
            </a:r>
            <a:endParaRPr lang="en-US" sz="4400" b="1">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27" name="TextBox 27"/>
          <p:cNvSpPr txBox="1"/>
          <p:nvPr/>
        </p:nvSpPr>
        <p:spPr>
          <a:xfrm>
            <a:off x="4030980" y="3127375"/>
            <a:ext cx="11169015" cy="4169410"/>
          </a:xfrm>
          <a:prstGeom prst="rect">
            <a:avLst/>
          </a:prstGeom>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970"/>
              </a:lnSpc>
            </a:pPr>
            <a:endParaRPr lang="en-US" sz="2475">
              <a:ln>
                <a:solidFill>
                  <a:schemeClr val="bg1"/>
                </a:solidFill>
              </a:ln>
              <a:solidFill>
                <a:schemeClr val="bg1"/>
              </a:solidFill>
              <a:latin typeface="DM sans" charset="0"/>
              <a:cs typeface="DM sans" charset="0"/>
              <a:sym typeface="+mn-ea"/>
            </a:endParaRPr>
          </a:p>
          <a:p>
            <a:pPr algn="just">
              <a:lnSpc>
                <a:spcPts val="2970"/>
              </a:lnSpc>
            </a:pPr>
            <a:r>
              <a:rPr lang="en-US" sz="2475">
                <a:ln>
                  <a:solidFill>
                    <a:schemeClr val="bg1"/>
                  </a:solidFill>
                </a:ln>
                <a:solidFill>
                  <a:schemeClr val="bg1"/>
                </a:solidFill>
                <a:latin typeface="DM sans" charset="0"/>
                <a:cs typeface="DM sans" charset="0"/>
                <a:sym typeface="+mn-ea"/>
              </a:rPr>
              <a:t> "What is TeleHealth?". Office for the Advancement of Telehealth. The Health Resources and Services Administration. March 2022. Retrieved 12 January 2024</a:t>
            </a:r>
            <a:endParaRPr lang="en-US" sz="2475">
              <a:ln>
                <a:solidFill>
                  <a:schemeClr val="bg1"/>
                </a:solidFill>
              </a:ln>
              <a:solidFill>
                <a:schemeClr val="bg1"/>
              </a:solidFill>
              <a:latin typeface="DM sans" charset="0"/>
              <a:cs typeface="DM sans" charset="0"/>
              <a:sym typeface="+mn-ea"/>
            </a:endParaRPr>
          </a:p>
          <a:p>
            <a:pPr algn="just">
              <a:lnSpc>
                <a:spcPts val="2970"/>
              </a:lnSpc>
            </a:pPr>
            <a:r>
              <a:rPr lang="en-US" sz="2475">
                <a:ln>
                  <a:solidFill>
                    <a:schemeClr val="bg1"/>
                  </a:solidFill>
                </a:ln>
                <a:solidFill>
                  <a:schemeClr val="bg1"/>
                </a:solidFill>
                <a:latin typeface="DM sans" charset="0"/>
                <a:cs typeface="DM sans" charset="0"/>
                <a:sym typeface="+mn-ea"/>
              </a:rPr>
              <a:t>"What is Health Tech and how will it evolve?". Hot Topics. 30 June 2016. Retrieved 5 July 2016</a:t>
            </a:r>
            <a:endParaRPr lang="en-US" sz="2475">
              <a:ln>
                <a:solidFill>
                  <a:schemeClr val="bg1"/>
                </a:solidFill>
              </a:ln>
              <a:solidFill>
                <a:schemeClr val="bg1"/>
              </a:solidFill>
              <a:latin typeface="DM sans" charset="0"/>
              <a:cs typeface="DM sans" charset="0"/>
              <a:sym typeface="+mn-ea"/>
            </a:endParaRPr>
          </a:p>
          <a:p>
            <a:pPr algn="just">
              <a:lnSpc>
                <a:spcPts val="2970"/>
              </a:lnSpc>
            </a:pPr>
            <a:r>
              <a:rPr lang="en-US" sz="2475">
                <a:ln>
                  <a:solidFill>
                    <a:schemeClr val="bg1"/>
                  </a:solidFill>
                </a:ln>
                <a:solidFill>
                  <a:schemeClr val="bg1"/>
                </a:solidFill>
                <a:latin typeface="DM sans" charset="0"/>
                <a:cs typeface="DM sans" charset="0"/>
                <a:sym typeface="+mn-ea"/>
              </a:rPr>
              <a:t> Roobottom CA, Mitchell G, Morgan-Hughes G (November 2010). "Radiation-reduction strategies in cardiac computed tomographic angiography". Clinical Radiology. 65 (11): 859–67. doi:10.1016/j.crad.2010.04.021. PMID 20933639.</a:t>
            </a:r>
            <a:endParaRPr lang="en-US" sz="2475">
              <a:ln>
                <a:solidFill>
                  <a:schemeClr val="bg1"/>
                </a:solidFill>
              </a:ln>
              <a:solidFill>
                <a:schemeClr val="bg1"/>
              </a:solidFill>
              <a:latin typeface="DM sans" charset="0"/>
              <a:cs typeface="DM sans" charset="0"/>
              <a:sym typeface="+mn-ea"/>
            </a:endParaRPr>
          </a:p>
          <a:p>
            <a:pPr algn="just">
              <a:lnSpc>
                <a:spcPts val="2970"/>
              </a:lnSpc>
            </a:pPr>
            <a:r>
              <a:rPr lang="en-US" sz="2475" spc="123">
                <a:ln>
                  <a:solidFill>
                    <a:schemeClr val="bg1"/>
                  </a:solidFill>
                </a:ln>
                <a:solidFill>
                  <a:schemeClr val="bg1"/>
                </a:solidFill>
                <a:latin typeface="DM sans" charset="0"/>
                <a:ea typeface="DM Sans"/>
                <a:cs typeface="DM sans" charset="0"/>
                <a:sym typeface="+mn-ea"/>
              </a:rPr>
              <a:t> "Medical Radiation Exposure Of The U.S. Population Greatly Increased Since The Early 1980s National Council on Radiation Protection &amp; Measurements. March 5, 2009. Retrieved May 9, 2019.</a:t>
            </a:r>
            <a:endParaRPr lang="en-US" sz="2475" spc="123">
              <a:ln>
                <a:solidFill>
                  <a:schemeClr val="bg1"/>
                </a:solidFill>
              </a:ln>
              <a:solidFill>
                <a:schemeClr val="bg1"/>
              </a:solidFill>
              <a:latin typeface="DM sans" charset="0"/>
              <a:ea typeface="DM Sans"/>
              <a:cs typeface="DM sans" charset="0"/>
              <a:sym typeface="+mn-ea"/>
            </a:endParaRPr>
          </a:p>
        </p:txBody>
      </p:sp>
      <p:sp>
        <p:nvSpPr>
          <p:cNvPr id="33" name="Freeform 33"/>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4" name="Freeform 34"/>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5" name="Freeform 35"/>
          <p:cNvSpPr/>
          <p:nvPr/>
        </p:nvSpPr>
        <p:spPr>
          <a:xfrm>
            <a:off x="14398072"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6" name="Freeform 36"/>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5" name="Picture Placeholder 102"/>
          <p:cNvPicPr>
            <a:picLocks noChangeAspect="1"/>
          </p:cNvPicPr>
          <p:nvPr>
            <p:custDataLst>
              <p:tags r:id="rId6"/>
            </p:custDataLst>
          </p:nvPr>
        </p:nvPicPr>
        <p:blipFill>
          <a:blip r:embed="rId7"/>
          <a:stretch>
            <a:fillRect/>
          </a:stretch>
        </p:blipFill>
        <p:spPr>
          <a:xfrm>
            <a:off x="16724630" y="-1562100"/>
            <a:ext cx="1795145" cy="988060"/>
          </a:xfrm>
          <a:prstGeom prst="rect">
            <a:avLst/>
          </a:prstGeom>
          <a:noFill/>
          <a:ln w="9525">
            <a:noFill/>
          </a:ln>
        </p:spPr>
      </p:pic>
      <p:pic>
        <p:nvPicPr>
          <p:cNvPr id="30" name="Picture Placeholder 102"/>
          <p:cNvPicPr>
            <a:picLocks noChangeAspect="1"/>
          </p:cNvPicPr>
          <p:nvPr>
            <p:custDataLst>
              <p:tags r:id="rId8"/>
            </p:custDataLst>
          </p:nvPr>
        </p:nvPicPr>
        <p:blipFill>
          <a:blip r:embed="rId7"/>
          <a:stretch>
            <a:fillRect/>
          </a:stretch>
        </p:blipFill>
        <p:spPr>
          <a:xfrm>
            <a:off x="16535400" y="0"/>
            <a:ext cx="1795145" cy="988060"/>
          </a:xfrm>
          <a:prstGeom prst="rect">
            <a:avLst/>
          </a:prstGeom>
          <a:noFill/>
          <a:ln w="9525">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1">
              <a:alphaModFix amt="20999"/>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25000" r="-25000"/>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5" name="TextBox 5"/>
          <p:cNvSpPr txBox="1"/>
          <p:nvPr/>
        </p:nvSpPr>
        <p:spPr>
          <a:xfrm>
            <a:off x="2255514" y="5730689"/>
            <a:ext cx="9364819" cy="65341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5100"/>
              </a:lnSpc>
              <a:spcBef>
                <a:spcPct val="0"/>
              </a:spcBef>
            </a:pPr>
            <a:r>
              <a:rPr lang="en-US" sz="3695">
                <a:solidFill>
                  <a:srgbClr val="4BD1FB"/>
                </a:solidFill>
                <a:latin typeface="DM Sans Bold"/>
                <a:ea typeface="DM Sans Bold"/>
                <a:cs typeface="DM Sans Bold"/>
                <a:sym typeface="DM Sans Bold"/>
              </a:rPr>
              <a:t>Connect with me.</a:t>
            </a:r>
            <a:endParaRPr lang="en-US" sz="3695">
              <a:solidFill>
                <a:srgbClr val="4BD1FB"/>
              </a:solidFill>
              <a:latin typeface="DM Sans Bold"/>
              <a:ea typeface="DM Sans Bold"/>
              <a:cs typeface="DM Sans Bold"/>
              <a:sym typeface="DM Sans Bold"/>
            </a:endParaRPr>
          </a:p>
        </p:txBody>
      </p:sp>
      <p:sp>
        <p:nvSpPr>
          <p:cNvPr id="6" name="TextBox 6"/>
          <p:cNvSpPr txBox="1"/>
          <p:nvPr/>
        </p:nvSpPr>
        <p:spPr>
          <a:xfrm>
            <a:off x="2255514" y="2764429"/>
            <a:ext cx="10434893" cy="27044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10545"/>
              </a:lnSpc>
            </a:pPr>
            <a:r>
              <a:rPr lang="en-US" sz="7530" spc="459">
                <a:solidFill>
                  <a:srgbClr val="FFFFFF"/>
                </a:solidFill>
                <a:latin typeface="Now Bold" panose="00000800000000000000"/>
                <a:ea typeface="Now Bold" panose="00000800000000000000"/>
                <a:cs typeface="Now Bold" panose="00000800000000000000"/>
                <a:sym typeface="Now Bold" panose="00000800000000000000"/>
              </a:rPr>
              <a:t>Thank's For Listening</a:t>
            </a:r>
            <a:endParaRPr lang="en-US" sz="7530" spc="459">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9" name="Freeform 9"/>
          <p:cNvSpPr/>
          <p:nvPr/>
        </p:nvSpPr>
        <p:spPr>
          <a:xfrm>
            <a:off x="2264153" y="6653048"/>
            <a:ext cx="673858" cy="673858"/>
          </a:xfrm>
          <a:custGeom>
            <a:avLst/>
            <a:gdLst/>
            <a:ahLst/>
            <a:cxnLst/>
            <a:rect l="l" t="t" r="r" b="b"/>
            <a:pathLst>
              <a:path w="673858" h="673858">
                <a:moveTo>
                  <a:pt x="0" y="0"/>
                </a:moveTo>
                <a:lnTo>
                  <a:pt x="673858" y="0"/>
                </a:lnTo>
                <a:lnTo>
                  <a:pt x="673858" y="673858"/>
                </a:lnTo>
                <a:lnTo>
                  <a:pt x="0" y="673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Freeform 10"/>
          <p:cNvSpPr/>
          <p:nvPr/>
        </p:nvSpPr>
        <p:spPr>
          <a:xfrm>
            <a:off x="2255514" y="7632127"/>
            <a:ext cx="682497" cy="682497"/>
          </a:xfrm>
          <a:custGeom>
            <a:avLst/>
            <a:gdLst/>
            <a:ahLst/>
            <a:cxnLst/>
            <a:rect l="l" t="t" r="r" b="b"/>
            <a:pathLst>
              <a:path w="682497" h="682497">
                <a:moveTo>
                  <a:pt x="0" y="0"/>
                </a:moveTo>
                <a:lnTo>
                  <a:pt x="682497" y="0"/>
                </a:lnTo>
                <a:lnTo>
                  <a:pt x="682497" y="682497"/>
                </a:lnTo>
                <a:lnTo>
                  <a:pt x="0" y="682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TextBox 11"/>
          <p:cNvSpPr txBox="1"/>
          <p:nvPr/>
        </p:nvSpPr>
        <p:spPr>
          <a:xfrm>
            <a:off x="3101701" y="7755632"/>
            <a:ext cx="5437025" cy="88455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3450"/>
              </a:lnSpc>
              <a:spcBef>
                <a:spcPct val="0"/>
              </a:spcBef>
            </a:pPr>
            <a:r>
              <a:rPr lang="en-US" sz="2875" spc="143">
                <a:solidFill>
                  <a:srgbClr val="FFFBFB"/>
                </a:solidFill>
                <a:latin typeface="DM Sans"/>
                <a:ea typeface="DM Sans"/>
                <a:cs typeface="DM Sans"/>
                <a:sym typeface="DM Sans"/>
              </a:rPr>
              <a:t>nathanakpe3@gmail.com</a:t>
            </a:r>
            <a:endParaRPr lang="en-US" sz="2875" spc="143">
              <a:solidFill>
                <a:srgbClr val="FFFBFB"/>
              </a:solidFill>
              <a:latin typeface="DM Sans"/>
              <a:ea typeface="DM Sans"/>
              <a:cs typeface="DM Sans"/>
              <a:sym typeface="DM Sans"/>
            </a:endParaRPr>
          </a:p>
          <a:p>
            <a:pPr marL="0" lvl="0" indent="0" algn="l">
              <a:lnSpc>
                <a:spcPts val="3450"/>
              </a:lnSpc>
              <a:spcBef>
                <a:spcPct val="0"/>
              </a:spcBef>
            </a:pPr>
            <a:endParaRPr lang="en-US" sz="2875" spc="143">
              <a:solidFill>
                <a:srgbClr val="FFFBFB"/>
              </a:solidFill>
              <a:latin typeface="DM Sans"/>
              <a:ea typeface="DM Sans"/>
              <a:cs typeface="DM Sans"/>
              <a:sym typeface="DM Sans"/>
            </a:endParaRPr>
          </a:p>
        </p:txBody>
      </p:sp>
      <p:sp>
        <p:nvSpPr>
          <p:cNvPr id="12" name="TextBox 12"/>
          <p:cNvSpPr txBox="1"/>
          <p:nvPr/>
        </p:nvSpPr>
        <p:spPr>
          <a:xfrm>
            <a:off x="3101975" y="6804025"/>
            <a:ext cx="4124325" cy="44196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3450"/>
              </a:lnSpc>
              <a:spcBef>
                <a:spcPct val="0"/>
              </a:spcBef>
            </a:pPr>
            <a:r>
              <a:rPr lang="en-US" sz="2875" spc="143">
                <a:solidFill>
                  <a:srgbClr val="FFFBFB"/>
                </a:solidFill>
                <a:latin typeface="DM Sans"/>
                <a:ea typeface="DM Sans"/>
                <a:cs typeface="DM Sans"/>
                <a:sym typeface="DM Sans"/>
              </a:rPr>
              <a:t>+234 811 287 5008</a:t>
            </a:r>
            <a:endParaRPr lang="en-US" sz="2875" spc="143">
              <a:solidFill>
                <a:srgbClr val="FFFBFB"/>
              </a:solidFill>
              <a:latin typeface="DM Sans"/>
              <a:ea typeface="DM Sans"/>
              <a:cs typeface="DM Sans"/>
              <a:sym typeface="DM Sans"/>
            </a:endParaRPr>
          </a:p>
        </p:txBody>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1">
              <a:alphaModFix amt="20999"/>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45" name="Picture Placeholder 102"/>
          <p:cNvPicPr>
            <a:picLocks noChangeAspect="1"/>
          </p:cNvPicPr>
          <p:nvPr>
            <p:custDataLst>
              <p:tags r:id="rId8"/>
            </p:custDataLst>
          </p:nvPr>
        </p:nvPicPr>
        <p:blipFill>
          <a:blip r:embed="rId9"/>
          <a:stretch>
            <a:fillRect/>
          </a:stretch>
        </p:blipFill>
        <p:spPr>
          <a:xfrm>
            <a:off x="16492855" y="0"/>
            <a:ext cx="1795145" cy="988060"/>
          </a:xfrm>
          <a:prstGeom prst="rect">
            <a:avLst/>
          </a:prstGeom>
          <a:noFill/>
          <a:ln w="9525">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405" y="3084195"/>
            <a:ext cx="2613025" cy="2896870"/>
            <a:chOff x="0" y="0"/>
            <a:chExt cx="991873" cy="862860"/>
          </a:xfrm>
        </p:grpSpPr>
        <p:sp>
          <p:nvSpPr>
            <p:cNvPr id="3" name="Freeform 3"/>
            <p:cNvSpPr/>
            <p:nvPr/>
          </p:nvSpPr>
          <p:spPr>
            <a:xfrm>
              <a:off x="0" y="0"/>
              <a:ext cx="991873" cy="862860"/>
            </a:xfrm>
            <a:custGeom>
              <a:avLst/>
              <a:gdLst/>
              <a:ahLst/>
              <a:cxnLst/>
              <a:rect l="l" t="t" r="r" b="b"/>
              <a:pathLst>
                <a:path w="991873" h="862859">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TextBox 4"/>
            <p:cNvSpPr txBox="1"/>
            <p:nvPr/>
          </p:nvSpPr>
          <p:spPr>
            <a:xfrm>
              <a:off x="0" y="-38100"/>
              <a:ext cx="991873" cy="90096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85"/>
                </a:lnSpc>
              </a:p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6" name="Group 6"/>
          <p:cNvGrpSpPr/>
          <p:nvPr/>
        </p:nvGrpSpPr>
        <p:grpSpPr>
          <a:xfrm>
            <a:off x="5844540" y="3084195"/>
            <a:ext cx="2613025" cy="2894330"/>
            <a:chOff x="0" y="0"/>
            <a:chExt cx="991873" cy="862860"/>
          </a:xfrm>
        </p:grpSpPr>
        <p:sp>
          <p:nvSpPr>
            <p:cNvPr id="7" name="Freeform 7"/>
            <p:cNvSpPr/>
            <p:nvPr/>
          </p:nvSpPr>
          <p:spPr>
            <a:xfrm>
              <a:off x="0" y="0"/>
              <a:ext cx="991873" cy="862860"/>
            </a:xfrm>
            <a:custGeom>
              <a:avLst/>
              <a:gdLst/>
              <a:ahLst/>
              <a:cxnLst/>
              <a:rect l="l" t="t" r="r" b="b"/>
              <a:pathLst>
                <a:path w="991873" h="862859">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Box 8"/>
            <p:cNvSpPr txBox="1"/>
            <p:nvPr/>
          </p:nvSpPr>
          <p:spPr>
            <a:xfrm>
              <a:off x="0" y="-38100"/>
              <a:ext cx="991873" cy="90096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85"/>
                </a:lnSpc>
              </a:p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10" name="Group 10"/>
          <p:cNvGrpSpPr/>
          <p:nvPr/>
        </p:nvGrpSpPr>
        <p:grpSpPr>
          <a:xfrm>
            <a:off x="2986405" y="6515100"/>
            <a:ext cx="2613025" cy="2762885"/>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Box 12"/>
            <p:cNvSpPr txBox="1"/>
            <p:nvPr/>
          </p:nvSpPr>
          <p:spPr>
            <a:xfrm>
              <a:off x="0" y="-38100"/>
              <a:ext cx="991873" cy="89317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85"/>
                </a:lnSpc>
              </a:pPr>
            </a:p>
          </p:txBody>
        </p:sp>
      </p:grpSp>
      <p:sp>
        <p:nvSpPr>
          <p:cNvPr id="13" name="AutoShape 13"/>
          <p:cNvSpPr/>
          <p:nvPr/>
        </p:nvSpPr>
        <p:spPr>
          <a:xfrm flipV="1">
            <a:off x="3124439" y="7940134"/>
            <a:ext cx="2203125" cy="0"/>
          </a:xfrm>
          <a:prstGeom prst="line">
            <a:avLst/>
          </a:prstGeom>
          <a:ln w="38100" cap="flat">
            <a:solidFill>
              <a:srgbClr val="FFFFFF"/>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14" name="Group 14"/>
          <p:cNvGrpSpPr/>
          <p:nvPr/>
        </p:nvGrpSpPr>
        <p:grpSpPr>
          <a:xfrm>
            <a:off x="5842000" y="6554470"/>
            <a:ext cx="2615565" cy="2723515"/>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Box 16"/>
            <p:cNvSpPr txBox="1"/>
            <p:nvPr/>
          </p:nvSpPr>
          <p:spPr>
            <a:xfrm>
              <a:off x="0" y="-38100"/>
              <a:ext cx="991873" cy="89317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85"/>
                </a:lnSpc>
              </a:pPr>
            </a:p>
          </p:txBody>
        </p:sp>
      </p:grpSp>
      <p:sp>
        <p:nvSpPr>
          <p:cNvPr id="17" name="AutoShape 17"/>
          <p:cNvSpPr/>
          <p:nvPr/>
        </p:nvSpPr>
        <p:spPr>
          <a:xfrm flipV="1">
            <a:off x="6107431" y="7976964"/>
            <a:ext cx="2203125" cy="0"/>
          </a:xfrm>
          <a:prstGeom prst="line">
            <a:avLst/>
          </a:prstGeom>
          <a:ln w="38100" cap="flat">
            <a:solidFill>
              <a:srgbClr val="FFFFFF"/>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18" name="Group 18"/>
          <p:cNvGrpSpPr>
            <a:grpSpLocks noChangeAspect="1"/>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20" name="Group 20"/>
          <p:cNvGrpSpPr>
            <a:grpSpLocks noChangeAspect="1"/>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1"/>
              <a:stretch>
                <a:fillRect l="-36659" r="-36659"/>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grpSp>
        <p:nvGrpSpPr>
          <p:cNvPr id="22" name="Group 22"/>
          <p:cNvGrpSpPr/>
          <p:nvPr/>
        </p:nvGrpSpPr>
        <p:grpSpPr>
          <a:xfrm>
            <a:off x="8705215" y="3084195"/>
            <a:ext cx="2613025" cy="2896870"/>
            <a:chOff x="0" y="0"/>
            <a:chExt cx="991873" cy="862860"/>
          </a:xfrm>
        </p:grpSpPr>
        <p:sp>
          <p:nvSpPr>
            <p:cNvPr id="23" name="Freeform 23"/>
            <p:cNvSpPr/>
            <p:nvPr/>
          </p:nvSpPr>
          <p:spPr>
            <a:xfrm>
              <a:off x="0" y="0"/>
              <a:ext cx="991873" cy="862860"/>
            </a:xfrm>
            <a:custGeom>
              <a:avLst/>
              <a:gdLst/>
              <a:ahLst/>
              <a:cxnLst/>
              <a:rect l="l" t="t" r="r" b="b"/>
              <a:pathLst>
                <a:path w="991873" h="862859">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4" name="TextBox 24"/>
            <p:cNvSpPr txBox="1"/>
            <p:nvPr/>
          </p:nvSpPr>
          <p:spPr>
            <a:xfrm>
              <a:off x="0" y="-38100"/>
              <a:ext cx="991873" cy="90096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85"/>
                </a:lnSpc>
              </a:p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1" name="TextBox 31"/>
          <p:cNvSpPr txBox="1"/>
          <p:nvPr/>
        </p:nvSpPr>
        <p:spPr>
          <a:xfrm>
            <a:off x="2986667" y="1698193"/>
            <a:ext cx="8437330" cy="123380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9625"/>
              </a:lnSpc>
              <a:spcBef>
                <a:spcPct val="0"/>
              </a:spcBef>
            </a:pPr>
            <a:r>
              <a:rPr lang="en-US" sz="8020">
                <a:solidFill>
                  <a:srgbClr val="56AEFF"/>
                </a:solidFill>
                <a:latin typeface="Now Bold" panose="00000800000000000000"/>
                <a:ea typeface="Now Bold" panose="00000800000000000000"/>
                <a:cs typeface="Now Bold" panose="00000800000000000000"/>
                <a:sym typeface="Now Bold" panose="00000800000000000000"/>
              </a:rPr>
              <a:t>CONTENTS</a:t>
            </a:r>
            <a:endParaRPr lang="en-US" sz="8020">
              <a:solidFill>
                <a:srgbClr val="56AEFF"/>
              </a:solidFill>
              <a:latin typeface="Now Bold" panose="00000800000000000000"/>
              <a:ea typeface="Now Bold" panose="00000800000000000000"/>
              <a:cs typeface="Now Bold" panose="00000800000000000000"/>
              <a:sym typeface="Now Bold" panose="00000800000000000000"/>
            </a:endParaRPr>
          </a:p>
        </p:txBody>
      </p:sp>
      <p:sp>
        <p:nvSpPr>
          <p:cNvPr id="32" name="TextBox 32"/>
          <p:cNvSpPr txBox="1"/>
          <p:nvPr/>
        </p:nvSpPr>
        <p:spPr>
          <a:xfrm>
            <a:off x="3133964" y="4795854"/>
            <a:ext cx="2318467" cy="33401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r>
              <a:rPr lang="en-US" sz="2650">
                <a:solidFill>
                  <a:srgbClr val="FFFFFF"/>
                </a:solidFill>
                <a:latin typeface="DM Sans"/>
                <a:ea typeface="DM Sans"/>
                <a:cs typeface="DM Sans"/>
                <a:sym typeface="DM Sans"/>
              </a:rPr>
              <a:t>ACTIVITIES</a:t>
            </a:r>
            <a:endParaRPr lang="en-US" sz="2650">
              <a:solidFill>
                <a:srgbClr val="FFFFFF"/>
              </a:solidFill>
              <a:latin typeface="DM Sans"/>
              <a:ea typeface="DM Sans"/>
              <a:cs typeface="DM Sans"/>
              <a:sym typeface="DM Sans"/>
            </a:endParaRPr>
          </a:p>
        </p:txBody>
      </p:sp>
      <p:sp>
        <p:nvSpPr>
          <p:cNvPr id="33" name="TextBox 33"/>
          <p:cNvSpPr txBox="1"/>
          <p:nvPr/>
        </p:nvSpPr>
        <p:spPr>
          <a:xfrm>
            <a:off x="3447970" y="3225902"/>
            <a:ext cx="1690455" cy="97379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915"/>
              </a:lnSpc>
            </a:pPr>
            <a:r>
              <a:rPr lang="en-US" sz="5735">
                <a:solidFill>
                  <a:srgbClr val="FFFFFF"/>
                </a:solidFill>
                <a:latin typeface="DM Sans Bold"/>
                <a:ea typeface="DM Sans Bold"/>
                <a:cs typeface="DM Sans Bold"/>
                <a:sym typeface="DM Sans Bold"/>
              </a:rPr>
              <a:t>01</a:t>
            </a:r>
            <a:endParaRPr lang="en-US" sz="5735">
              <a:solidFill>
                <a:srgbClr val="FFFFFF"/>
              </a:solidFill>
              <a:latin typeface="DM Sans Bold"/>
              <a:ea typeface="DM Sans Bold"/>
              <a:cs typeface="DM Sans Bold"/>
              <a:sym typeface="DM Sans Bold"/>
            </a:endParaRPr>
          </a:p>
        </p:txBody>
      </p:sp>
      <p:sp>
        <p:nvSpPr>
          <p:cNvPr id="34" name="TextBox 34"/>
          <p:cNvSpPr txBox="1"/>
          <p:nvPr/>
        </p:nvSpPr>
        <p:spPr>
          <a:xfrm>
            <a:off x="5991860" y="4796155"/>
            <a:ext cx="2372995" cy="100203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r>
              <a:rPr lang="en-US" sz="2650">
                <a:solidFill>
                  <a:srgbClr val="FFFFFF"/>
                </a:solidFill>
                <a:latin typeface="DM Sans"/>
                <a:ea typeface="DM Sans"/>
                <a:cs typeface="DM Sans"/>
                <a:sym typeface="DM Sans"/>
              </a:rPr>
              <a:t>CHALLENGES AND </a:t>
            </a:r>
            <a:r>
              <a:rPr lang="en-US" sz="2650">
                <a:solidFill>
                  <a:srgbClr val="FFFFFF"/>
                </a:solidFill>
                <a:latin typeface="DM Sans"/>
                <a:ea typeface="DM Sans"/>
                <a:cs typeface="DM Sans"/>
                <a:sym typeface="DM Sans"/>
              </a:rPr>
              <a:t>SOLUTIONS</a:t>
            </a:r>
            <a:endParaRPr lang="en-US" sz="2650">
              <a:solidFill>
                <a:srgbClr val="FFFFFF"/>
              </a:solidFill>
              <a:latin typeface="DM Sans"/>
              <a:ea typeface="DM Sans"/>
              <a:cs typeface="DM Sans"/>
              <a:sym typeface="DM Sans"/>
            </a:endParaRPr>
          </a:p>
        </p:txBody>
      </p:sp>
      <p:sp>
        <p:nvSpPr>
          <p:cNvPr id="35" name="TextBox 35"/>
          <p:cNvSpPr txBox="1"/>
          <p:nvPr/>
        </p:nvSpPr>
        <p:spPr>
          <a:xfrm>
            <a:off x="6305867" y="3225902"/>
            <a:ext cx="1690455" cy="97379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915"/>
              </a:lnSpc>
            </a:pPr>
            <a:r>
              <a:rPr lang="en-US" sz="5735">
                <a:solidFill>
                  <a:srgbClr val="FFFFFF"/>
                </a:solidFill>
                <a:latin typeface="DM Sans Bold"/>
                <a:ea typeface="DM Sans Bold"/>
                <a:cs typeface="DM Sans Bold"/>
                <a:sym typeface="DM Sans Bold"/>
              </a:rPr>
              <a:t>02</a:t>
            </a:r>
            <a:endParaRPr lang="en-US" sz="5735">
              <a:solidFill>
                <a:srgbClr val="FFFFFF"/>
              </a:solidFill>
              <a:latin typeface="DM Sans Bold"/>
              <a:ea typeface="DM Sans Bold"/>
              <a:cs typeface="DM Sans Bold"/>
              <a:sym typeface="DM Sans Bold"/>
            </a:endParaRPr>
          </a:p>
        </p:txBody>
      </p:sp>
      <p:sp>
        <p:nvSpPr>
          <p:cNvPr id="37" name="TextBox 37"/>
          <p:cNvSpPr txBox="1"/>
          <p:nvPr/>
        </p:nvSpPr>
        <p:spPr>
          <a:xfrm>
            <a:off x="3428920" y="6667813"/>
            <a:ext cx="1690455" cy="97379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915"/>
              </a:lnSpc>
            </a:pPr>
            <a:r>
              <a:rPr lang="en-US" sz="5735">
                <a:solidFill>
                  <a:srgbClr val="FFFFFF"/>
                </a:solidFill>
                <a:latin typeface="DM Sans Bold"/>
                <a:ea typeface="DM Sans Bold"/>
                <a:cs typeface="DM Sans Bold"/>
                <a:sym typeface="DM Sans Bold"/>
              </a:rPr>
              <a:t>04</a:t>
            </a:r>
            <a:endParaRPr lang="en-US" sz="5735">
              <a:solidFill>
                <a:srgbClr val="FFFFFF"/>
              </a:solidFill>
              <a:latin typeface="DM Sans Bold"/>
              <a:ea typeface="DM Sans Bold"/>
              <a:cs typeface="DM Sans Bold"/>
              <a:sym typeface="DM Sans Bold"/>
            </a:endParaRPr>
          </a:p>
        </p:txBody>
      </p:sp>
      <p:sp>
        <p:nvSpPr>
          <p:cNvPr id="38" name="TextBox 38"/>
          <p:cNvSpPr txBox="1"/>
          <p:nvPr/>
        </p:nvSpPr>
        <p:spPr>
          <a:xfrm>
            <a:off x="5991861" y="8115211"/>
            <a:ext cx="2318467" cy="33401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r>
              <a:rPr lang="en-US" sz="2650">
                <a:solidFill>
                  <a:srgbClr val="FFFFFF"/>
                </a:solidFill>
                <a:latin typeface="DM Sans"/>
                <a:ea typeface="DM Sans"/>
                <a:cs typeface="DM Sans"/>
                <a:sym typeface="DM Sans"/>
              </a:rPr>
              <a:t>REFERENCES</a:t>
            </a:r>
            <a:endParaRPr lang="en-US" sz="2650">
              <a:solidFill>
                <a:srgbClr val="FFFFFF"/>
              </a:solidFill>
              <a:latin typeface="DM Sans"/>
              <a:ea typeface="DM Sans"/>
              <a:cs typeface="DM Sans"/>
              <a:sym typeface="DM Sans"/>
            </a:endParaRPr>
          </a:p>
        </p:txBody>
      </p:sp>
      <p:sp>
        <p:nvSpPr>
          <p:cNvPr id="39" name="TextBox 39"/>
          <p:cNvSpPr txBox="1"/>
          <p:nvPr/>
        </p:nvSpPr>
        <p:spPr>
          <a:xfrm>
            <a:off x="6401117" y="6667813"/>
            <a:ext cx="1690455" cy="97379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915"/>
              </a:lnSpc>
            </a:pPr>
            <a:r>
              <a:rPr lang="en-US" sz="5735">
                <a:solidFill>
                  <a:srgbClr val="FFFFFF"/>
                </a:solidFill>
                <a:latin typeface="DM Sans Bold"/>
                <a:ea typeface="DM Sans Bold"/>
                <a:cs typeface="DM Sans Bold"/>
                <a:sym typeface="DM Sans Bold"/>
              </a:rPr>
              <a:t>05</a:t>
            </a:r>
            <a:endParaRPr lang="en-US" sz="5735">
              <a:solidFill>
                <a:srgbClr val="FFFFFF"/>
              </a:solidFill>
              <a:latin typeface="DM Sans Bold"/>
              <a:ea typeface="DM Sans Bold"/>
              <a:cs typeface="DM Sans Bold"/>
              <a:sym typeface="DM Sans Bold"/>
            </a:endParaRPr>
          </a:p>
        </p:txBody>
      </p:sp>
      <p:sp>
        <p:nvSpPr>
          <p:cNvPr id="40" name="TextBox 40"/>
          <p:cNvSpPr txBox="1"/>
          <p:nvPr/>
        </p:nvSpPr>
        <p:spPr>
          <a:xfrm>
            <a:off x="8852572" y="4795854"/>
            <a:ext cx="2318467" cy="66802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r>
              <a:rPr lang="en-US" sz="2690">
                <a:solidFill>
                  <a:srgbClr val="FFFFFF"/>
                </a:solidFill>
                <a:latin typeface="DM Sans"/>
                <a:ea typeface="DM Sans"/>
                <a:cs typeface="DM Sans"/>
                <a:sym typeface="DM Sans"/>
              </a:rPr>
              <a:t>LEARNING POINTS</a:t>
            </a:r>
            <a:endParaRPr lang="en-US" sz="2690">
              <a:solidFill>
                <a:srgbClr val="FFFFFF"/>
              </a:solidFill>
              <a:latin typeface="DM Sans"/>
              <a:ea typeface="DM Sans"/>
              <a:cs typeface="DM Sans"/>
              <a:sym typeface="DM Sans"/>
            </a:endParaRPr>
          </a:p>
        </p:txBody>
      </p:sp>
      <p:sp>
        <p:nvSpPr>
          <p:cNvPr id="41" name="TextBox 41"/>
          <p:cNvSpPr txBox="1"/>
          <p:nvPr/>
        </p:nvSpPr>
        <p:spPr>
          <a:xfrm>
            <a:off x="9166578" y="3225902"/>
            <a:ext cx="1690455" cy="97379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7915"/>
              </a:lnSpc>
            </a:pPr>
            <a:r>
              <a:rPr lang="en-US" sz="5735">
                <a:solidFill>
                  <a:srgbClr val="FFFFFF"/>
                </a:solidFill>
                <a:latin typeface="DM Sans Bold"/>
                <a:ea typeface="DM Sans Bold"/>
                <a:cs typeface="DM Sans Bold"/>
                <a:sym typeface="DM Sans Bold"/>
              </a:rPr>
              <a:t>03</a:t>
            </a:r>
            <a:endParaRPr lang="en-US" sz="5735">
              <a:solidFill>
                <a:srgbClr val="FFFFFF"/>
              </a:solidFill>
              <a:latin typeface="DM Sans Bold"/>
              <a:ea typeface="DM Sans Bold"/>
              <a:cs typeface="DM Sans Bold"/>
              <a:sym typeface="DM Sans Bold"/>
            </a:endParaRPr>
          </a:p>
        </p:txBody>
      </p:sp>
      <p:sp>
        <p:nvSpPr>
          <p:cNvPr id="44" name="Text Box 43"/>
          <p:cNvSpPr txBox="1"/>
          <p:nvPr/>
        </p:nvSpPr>
        <p:spPr>
          <a:xfrm>
            <a:off x="3048000" y="7933690"/>
            <a:ext cx="2428875" cy="883285"/>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650">
                <a:solidFill>
                  <a:schemeClr val="bg1"/>
                </a:solidFill>
                <a:latin typeface="DM sans" charset="0"/>
                <a:cs typeface="DM sans" charset="0"/>
              </a:rPr>
              <a:t>RESEARCH TOPIC</a:t>
            </a:r>
            <a:endParaRPr lang="en-US" sz="2650">
              <a:solidFill>
                <a:schemeClr val="bg1"/>
              </a:solidFill>
              <a:latin typeface="DM sans" charset="0"/>
              <a:cs typeface="DM sans" charset="0"/>
            </a:endParaRPr>
          </a:p>
        </p:txBody>
      </p:sp>
      <p:pic>
        <p:nvPicPr>
          <p:cNvPr id="45" name="Picture Placeholder 102"/>
          <p:cNvPicPr>
            <a:picLocks noChangeAspect="1"/>
          </p:cNvPicPr>
          <p:nvPr>
            <p:custDataLst>
              <p:tags r:id="rId4"/>
            </p:custDataLst>
          </p:nvPr>
        </p:nvPicPr>
        <p:blipFill>
          <a:blip r:embed="rId5"/>
          <a:stretch>
            <a:fillRect/>
          </a:stretch>
        </p:blipFill>
        <p:spPr>
          <a:xfrm>
            <a:off x="16492855" y="0"/>
            <a:ext cx="1795145" cy="988060"/>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0" name="Freeform 10"/>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Freeform 11"/>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12"/>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Freeform 13"/>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TextBox 14"/>
          <p:cNvSpPr txBox="1"/>
          <p:nvPr/>
        </p:nvSpPr>
        <p:spPr>
          <a:xfrm>
            <a:off x="2596623" y="1779083"/>
            <a:ext cx="5801499" cy="96393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7520"/>
              </a:lnSpc>
              <a:spcBef>
                <a:spcPct val="0"/>
              </a:spcBef>
            </a:pPr>
            <a:r>
              <a:rPr lang="en-US" sz="6270">
                <a:solidFill>
                  <a:srgbClr val="FFFFFF"/>
                </a:solidFill>
                <a:latin typeface="Now Bold" panose="00000800000000000000"/>
                <a:ea typeface="Now Bold" panose="00000800000000000000"/>
                <a:cs typeface="Now Bold" panose="00000800000000000000"/>
                <a:sym typeface="Now Bold" panose="00000800000000000000"/>
              </a:rPr>
              <a:t>ACTIVITIVES</a:t>
            </a:r>
            <a:endParaRPr lang="en-US" sz="6270">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15" name="TextBox 15"/>
          <p:cNvSpPr txBox="1"/>
          <p:nvPr/>
        </p:nvSpPr>
        <p:spPr>
          <a:xfrm>
            <a:off x="1828816" y="3066618"/>
            <a:ext cx="957654" cy="73858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6015"/>
              </a:lnSpc>
              <a:spcBef>
                <a:spcPct val="0"/>
              </a:spcBef>
            </a:pPr>
            <a:r>
              <a:rPr lang="en-US" sz="4355">
                <a:solidFill>
                  <a:srgbClr val="4BD1FB"/>
                </a:solidFill>
                <a:latin typeface="DM Sans Bold"/>
                <a:ea typeface="DM Sans Bold"/>
                <a:cs typeface="DM Sans Bold"/>
                <a:sym typeface="DM Sans Bold"/>
              </a:rPr>
              <a:t>01</a:t>
            </a:r>
            <a:endParaRPr lang="en-US" sz="4355">
              <a:solidFill>
                <a:srgbClr val="4BD1FB"/>
              </a:solidFill>
              <a:latin typeface="DM Sans Bold"/>
              <a:ea typeface="DM Sans Bold"/>
              <a:cs typeface="DM Sans Bold"/>
              <a:sym typeface="DM Sans Bold"/>
            </a:endParaRPr>
          </a:p>
        </p:txBody>
      </p:sp>
      <p:sp>
        <p:nvSpPr>
          <p:cNvPr id="16" name="TextBox 16"/>
          <p:cNvSpPr txBox="1"/>
          <p:nvPr/>
        </p:nvSpPr>
        <p:spPr>
          <a:xfrm>
            <a:off x="1828816" y="4479833"/>
            <a:ext cx="957654" cy="73858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6015"/>
              </a:lnSpc>
              <a:spcBef>
                <a:spcPct val="0"/>
              </a:spcBef>
            </a:pPr>
            <a:r>
              <a:rPr lang="en-US" sz="4355">
                <a:solidFill>
                  <a:srgbClr val="4BD1FB"/>
                </a:solidFill>
                <a:latin typeface="DM Sans Bold"/>
                <a:ea typeface="DM Sans Bold"/>
                <a:cs typeface="DM Sans Bold"/>
                <a:sym typeface="DM Sans Bold"/>
              </a:rPr>
              <a:t>02</a:t>
            </a:r>
            <a:endParaRPr lang="en-US" sz="4355">
              <a:solidFill>
                <a:srgbClr val="4BD1FB"/>
              </a:solidFill>
              <a:latin typeface="DM Sans Bold"/>
              <a:ea typeface="DM Sans Bold"/>
              <a:cs typeface="DM Sans Bold"/>
              <a:sym typeface="DM Sans Bold"/>
            </a:endParaRPr>
          </a:p>
        </p:txBody>
      </p:sp>
      <p:sp>
        <p:nvSpPr>
          <p:cNvPr id="17" name="TextBox 17"/>
          <p:cNvSpPr txBox="1"/>
          <p:nvPr/>
        </p:nvSpPr>
        <p:spPr>
          <a:xfrm>
            <a:off x="1828800" y="5905500"/>
            <a:ext cx="957580" cy="788035"/>
          </a:xfrm>
          <a:prstGeom prst="rect">
            <a:avLst/>
          </a:prstGeom>
        </p:spPr>
        <p:txBody>
          <a:bodyPr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6015"/>
              </a:lnSpc>
              <a:spcBef>
                <a:spcPct val="0"/>
              </a:spcBef>
            </a:pPr>
            <a:r>
              <a:rPr lang="en-US" sz="4355">
                <a:solidFill>
                  <a:srgbClr val="4BD1FB"/>
                </a:solidFill>
                <a:latin typeface="DM Sans Bold"/>
                <a:ea typeface="DM Sans Bold"/>
                <a:cs typeface="DM Sans Bold"/>
                <a:sym typeface="DM Sans Bold"/>
              </a:rPr>
              <a:t>03</a:t>
            </a:r>
            <a:endParaRPr lang="en-US" sz="4355">
              <a:solidFill>
                <a:srgbClr val="4BD1FB"/>
              </a:solidFill>
              <a:latin typeface="DM Sans Bold"/>
              <a:ea typeface="DM Sans Bold"/>
              <a:cs typeface="DM Sans Bold"/>
              <a:sym typeface="DM Sans Bold"/>
            </a:endParaRPr>
          </a:p>
        </p:txBody>
      </p:sp>
      <p:sp>
        <p:nvSpPr>
          <p:cNvPr id="18" name="TextBox 18"/>
          <p:cNvSpPr txBox="1"/>
          <p:nvPr/>
        </p:nvSpPr>
        <p:spPr>
          <a:xfrm>
            <a:off x="1828816" y="7429578"/>
            <a:ext cx="957654" cy="73858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6015"/>
              </a:lnSpc>
              <a:spcBef>
                <a:spcPct val="0"/>
              </a:spcBef>
            </a:pPr>
            <a:r>
              <a:rPr lang="en-US" sz="4355">
                <a:solidFill>
                  <a:srgbClr val="4BD1FB"/>
                </a:solidFill>
                <a:latin typeface="DM Sans Bold"/>
                <a:ea typeface="DM Sans Bold"/>
                <a:cs typeface="DM Sans Bold"/>
                <a:sym typeface="DM Sans Bold"/>
              </a:rPr>
              <a:t>04</a:t>
            </a:r>
            <a:endParaRPr lang="en-US" sz="4355">
              <a:solidFill>
                <a:srgbClr val="4BD1FB"/>
              </a:solidFill>
              <a:latin typeface="DM Sans Bold"/>
              <a:ea typeface="DM Sans Bold"/>
              <a:cs typeface="DM Sans Bold"/>
              <a:sym typeface="DM Sans Bold"/>
            </a:endParaRPr>
          </a:p>
        </p:txBody>
      </p:sp>
      <p:sp>
        <p:nvSpPr>
          <p:cNvPr id="20" name="Freeform 20"/>
          <p:cNvSpPr/>
          <p:nvPr/>
        </p:nvSpPr>
        <p:spPr>
          <a:xfrm>
            <a:off x="15128163"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Freeform 21"/>
          <p:cNvSpPr/>
          <p:nvPr/>
        </p:nvSpPr>
        <p:spPr>
          <a:xfrm>
            <a:off x="-3124200" y="7182485"/>
            <a:ext cx="5632450" cy="5606415"/>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TextBox 22"/>
          <p:cNvSpPr txBox="1"/>
          <p:nvPr/>
        </p:nvSpPr>
        <p:spPr>
          <a:xfrm>
            <a:off x="2895600" y="3009900"/>
            <a:ext cx="5969000" cy="777875"/>
          </a:xfrm>
          <a:prstGeom prst="rect">
            <a:avLst/>
          </a:prstGeom>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2645"/>
              </a:lnSpc>
              <a:spcBef>
                <a:spcPct val="0"/>
              </a:spcBef>
            </a:pPr>
            <a:r>
              <a:rPr lang="en-US" sz="2000" b="1" u="none" strike="noStrike">
                <a:solidFill>
                  <a:srgbClr val="FFFFFF"/>
                </a:solidFill>
                <a:latin typeface="DM Sans"/>
                <a:ea typeface="DM Sans"/>
                <a:cs typeface="DM Sans"/>
                <a:sym typeface="DM Sans"/>
              </a:rPr>
              <a:t>                                                                                               </a:t>
            </a:r>
            <a:r>
              <a:rPr lang="en-US" sz="3200" u="none" strike="noStrike">
                <a:solidFill>
                  <a:srgbClr val="FFFFFF"/>
                </a:solidFill>
                <a:latin typeface="DM Sans"/>
                <a:ea typeface="DM Sans"/>
                <a:cs typeface="DM Sans"/>
                <a:sym typeface="DM Sans"/>
              </a:rPr>
              <a:t>CRIMPING OF ETHERNET CABLE</a:t>
            </a:r>
            <a:endParaRPr lang="en-US" sz="2000" b="1" u="none" strike="noStrike">
              <a:solidFill>
                <a:srgbClr val="FFFFFF"/>
              </a:solidFill>
              <a:latin typeface="DM Sans"/>
              <a:ea typeface="DM Sans"/>
              <a:cs typeface="DM Sans"/>
              <a:sym typeface="DM Sans"/>
            </a:endParaRPr>
          </a:p>
        </p:txBody>
      </p:sp>
      <p:sp>
        <p:nvSpPr>
          <p:cNvPr id="23" name="TextBox 23"/>
          <p:cNvSpPr txBox="1"/>
          <p:nvPr/>
        </p:nvSpPr>
        <p:spPr>
          <a:xfrm>
            <a:off x="2895600" y="4431665"/>
            <a:ext cx="5969000" cy="852170"/>
          </a:xfrm>
          <a:prstGeom prst="rect">
            <a:avLst/>
          </a:prstGeom>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2645"/>
              </a:lnSpc>
              <a:spcBef>
                <a:spcPct val="0"/>
              </a:spcBef>
            </a:pPr>
            <a:r>
              <a:rPr lang="en-US" sz="1915" u="none" strike="noStrike">
                <a:solidFill>
                  <a:srgbClr val="FFFFFF"/>
                </a:solidFill>
                <a:latin typeface="DM Sans"/>
                <a:ea typeface="DM Sans"/>
                <a:cs typeface="DM Sans"/>
                <a:sym typeface="DM Sans"/>
              </a:rPr>
              <a:t>                                                                                                            </a:t>
            </a:r>
            <a:r>
              <a:rPr lang="en-US" sz="3200" u="none" strike="noStrike">
                <a:solidFill>
                  <a:srgbClr val="FFFFFF"/>
                </a:solidFill>
                <a:latin typeface="DM Sans"/>
                <a:ea typeface="DM Sans"/>
                <a:cs typeface="DM Sans"/>
                <a:sym typeface="DM Sans"/>
              </a:rPr>
              <a:t>NETWORK </a:t>
            </a:r>
            <a:r>
              <a:rPr lang="en-US" sz="3200" u="none" strike="noStrike">
                <a:solidFill>
                  <a:srgbClr val="FFFFFF"/>
                </a:solidFill>
                <a:latin typeface="DM Sans"/>
                <a:ea typeface="DM Sans"/>
                <a:cs typeface="DM Sans"/>
                <a:sym typeface="DM Sans"/>
              </a:rPr>
              <a:t>CONFIGURATION</a:t>
            </a:r>
            <a:endParaRPr lang="en-US" sz="3200" u="none" strike="noStrike">
              <a:solidFill>
                <a:srgbClr val="FFFFFF"/>
              </a:solidFill>
              <a:latin typeface="DM Sans"/>
              <a:ea typeface="DM Sans"/>
              <a:cs typeface="DM Sans"/>
              <a:sym typeface="DM Sans"/>
            </a:endParaRPr>
          </a:p>
        </p:txBody>
      </p:sp>
      <p:sp>
        <p:nvSpPr>
          <p:cNvPr id="24" name="TextBox 24"/>
          <p:cNvSpPr txBox="1"/>
          <p:nvPr/>
        </p:nvSpPr>
        <p:spPr>
          <a:xfrm>
            <a:off x="2895600" y="6016625"/>
            <a:ext cx="7343140" cy="1207135"/>
          </a:xfrm>
          <a:prstGeom prst="rect">
            <a:avLst/>
          </a:prstGeom>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2645"/>
              </a:lnSpc>
              <a:spcBef>
                <a:spcPct val="0"/>
              </a:spcBef>
            </a:pPr>
            <a:r>
              <a:rPr lang="en-US" sz="1915" u="none" strike="noStrike">
                <a:solidFill>
                  <a:srgbClr val="FFFFFF"/>
                </a:solidFill>
                <a:latin typeface="DM Sans"/>
                <a:ea typeface="DM Sans"/>
                <a:cs typeface="DM Sans"/>
                <a:sym typeface="DM Sans"/>
              </a:rPr>
              <a:t>     </a:t>
            </a:r>
            <a:r>
              <a:rPr lang="en-US" sz="3200" b="1" u="none" strike="noStrike">
                <a:solidFill>
                  <a:srgbClr val="FFFFFF"/>
                </a:solidFill>
                <a:latin typeface="DM Sans"/>
                <a:ea typeface="DM Sans"/>
                <a:cs typeface="DM Sans"/>
                <a:sym typeface="DM Sans"/>
              </a:rPr>
              <a:t>                                                 </a:t>
            </a:r>
            <a:r>
              <a:rPr lang="en-US" sz="3200" u="none" strike="noStrike">
                <a:solidFill>
                  <a:srgbClr val="FFFFFF"/>
                </a:solidFill>
                <a:latin typeface="DM Sans"/>
                <a:ea typeface="DM Sans"/>
                <a:cs typeface="DM Sans"/>
                <a:sym typeface="DM Sans"/>
              </a:rPr>
              <a:t>INSTALLATION </a:t>
            </a:r>
            <a:r>
              <a:rPr lang="en-US" sz="3200" u="none" strike="noStrike">
                <a:solidFill>
                  <a:srgbClr val="FFFFFF"/>
                </a:solidFill>
                <a:latin typeface="DM Sans"/>
                <a:ea typeface="DM Sans"/>
                <a:cs typeface="DM Sans"/>
                <a:sym typeface="DM Sans"/>
              </a:rPr>
              <a:t>OF MICROSOFT OFFICE</a:t>
            </a:r>
            <a:endParaRPr lang="en-US" sz="1915" u="none" strike="noStrike">
              <a:solidFill>
                <a:srgbClr val="FFFFFF"/>
              </a:solidFill>
              <a:latin typeface="DM Sans"/>
              <a:ea typeface="DM Sans"/>
              <a:cs typeface="DM Sans"/>
              <a:sym typeface="DM Sans"/>
            </a:endParaRPr>
          </a:p>
        </p:txBody>
      </p:sp>
      <p:sp>
        <p:nvSpPr>
          <p:cNvPr id="25" name="TextBox 25"/>
          <p:cNvSpPr txBox="1"/>
          <p:nvPr/>
        </p:nvSpPr>
        <p:spPr>
          <a:xfrm>
            <a:off x="2832100" y="7429500"/>
            <a:ext cx="5937885" cy="886460"/>
          </a:xfrm>
          <a:prstGeom prst="rect">
            <a:avLst/>
          </a:prstGeom>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2645"/>
              </a:lnSpc>
              <a:spcBef>
                <a:spcPct val="0"/>
              </a:spcBef>
            </a:pPr>
            <a:r>
              <a:rPr lang="en-US" sz="3200" b="1" u="none" strike="noStrike">
                <a:solidFill>
                  <a:srgbClr val="FFFFFF"/>
                </a:solidFill>
                <a:latin typeface="DM Sans"/>
                <a:ea typeface="DM Sans"/>
                <a:cs typeface="DM Sans"/>
                <a:sym typeface="DM Sans"/>
              </a:rPr>
              <a:t>                                                        </a:t>
            </a:r>
            <a:r>
              <a:rPr lang="en-US" sz="3200" u="none" strike="noStrike">
                <a:solidFill>
                  <a:srgbClr val="FFFFFF"/>
                </a:solidFill>
                <a:latin typeface="DM Sans"/>
                <a:ea typeface="DM Sans"/>
                <a:cs typeface="DM Sans"/>
                <a:sym typeface="DM Sans"/>
              </a:rPr>
              <a:t>TRUST MANAGEMENT</a:t>
            </a:r>
            <a:endParaRPr lang="en-US" sz="3200" u="none" strike="noStrike">
              <a:solidFill>
                <a:srgbClr val="FFFFFF"/>
              </a:solidFill>
              <a:latin typeface="DM Sans"/>
              <a:ea typeface="DM Sans"/>
              <a:cs typeface="DM Sans"/>
              <a:sym typeface="DM Sans"/>
            </a:endParaRPr>
          </a:p>
        </p:txBody>
      </p:sp>
      <p:sp>
        <p:nvSpPr>
          <p:cNvPr id="26" name="AutoShape 26"/>
          <p:cNvSpPr/>
          <p:nvPr/>
        </p:nvSpPr>
        <p:spPr>
          <a:xfrm flipH="1" flipV="1">
            <a:off x="2010501" y="4000664"/>
            <a:ext cx="586120" cy="0"/>
          </a:xfrm>
          <a:prstGeom prst="line">
            <a:avLst/>
          </a:prstGeom>
          <a:ln w="47625" cap="flat">
            <a:solidFill>
              <a:srgbClr val="4BD1FB"/>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7" name="AutoShape 27"/>
          <p:cNvSpPr/>
          <p:nvPr/>
        </p:nvSpPr>
        <p:spPr>
          <a:xfrm flipH="1" flipV="1">
            <a:off x="2010410" y="5416549"/>
            <a:ext cx="586120" cy="0"/>
          </a:xfrm>
          <a:prstGeom prst="line">
            <a:avLst/>
          </a:prstGeom>
          <a:ln w="47625" cap="flat">
            <a:solidFill>
              <a:srgbClr val="4BD1FB"/>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8" name="AutoShape 28"/>
          <p:cNvSpPr/>
          <p:nvPr/>
        </p:nvSpPr>
        <p:spPr>
          <a:xfrm flipH="1" flipV="1">
            <a:off x="2010410" y="6896120"/>
            <a:ext cx="586120" cy="0"/>
          </a:xfrm>
          <a:prstGeom prst="line">
            <a:avLst/>
          </a:prstGeom>
          <a:ln w="47625" cap="flat">
            <a:solidFill>
              <a:srgbClr val="4BD1FB"/>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30" name="Picture Placeholder 102"/>
          <p:cNvPicPr>
            <a:picLocks noChangeAspect="1"/>
          </p:cNvPicPr>
          <p:nvPr>
            <p:custDataLst>
              <p:tags r:id="rId11"/>
            </p:custDataLst>
          </p:nvPr>
        </p:nvPicPr>
        <p:blipFill>
          <a:blip r:embed="rId12"/>
          <a:stretch>
            <a:fillRect/>
          </a:stretch>
        </p:blipFill>
        <p:spPr>
          <a:xfrm>
            <a:off x="16535400" y="0"/>
            <a:ext cx="1795145" cy="988060"/>
          </a:xfrm>
          <a:prstGeom prst="rect">
            <a:avLst/>
          </a:prstGeom>
          <a:noFill/>
          <a:ln w="9525">
            <a:noFill/>
          </a:ln>
        </p:spPr>
      </p:pic>
      <p:pic>
        <p:nvPicPr>
          <p:cNvPr id="19" name="Picture 18" descr="office"/>
          <p:cNvPicPr>
            <a:picLocks noChangeAspect="1"/>
          </p:cNvPicPr>
          <p:nvPr/>
        </p:nvPicPr>
        <p:blipFill>
          <a:blip r:embed="rId13"/>
          <a:stretch>
            <a:fillRect/>
          </a:stretch>
        </p:blipFill>
        <p:spPr>
          <a:xfrm>
            <a:off x="11396980" y="5836285"/>
            <a:ext cx="2440940" cy="1174750"/>
          </a:xfrm>
          <a:prstGeom prst="rect">
            <a:avLst/>
          </a:prstGeom>
        </p:spPr>
      </p:pic>
      <p:pic>
        <p:nvPicPr>
          <p:cNvPr id="29" name="Picture 28" descr="global-server"/>
          <p:cNvPicPr>
            <a:picLocks noChangeAspect="1"/>
          </p:cNvPicPr>
          <p:nvPr/>
        </p:nvPicPr>
        <p:blipFill>
          <a:blip r:embed="rId14"/>
          <a:stretch>
            <a:fillRect/>
          </a:stretch>
        </p:blipFill>
        <p:spPr>
          <a:xfrm>
            <a:off x="11582400" y="4076700"/>
            <a:ext cx="1740535" cy="1210945"/>
          </a:xfrm>
          <a:prstGeom prst="rect">
            <a:avLst/>
          </a:prstGeom>
        </p:spPr>
      </p:pic>
      <p:pic>
        <p:nvPicPr>
          <p:cNvPr id="31" name="Picture 30" descr="trustworthiness"/>
          <p:cNvPicPr>
            <a:picLocks noChangeAspect="1"/>
          </p:cNvPicPr>
          <p:nvPr/>
        </p:nvPicPr>
        <p:blipFill>
          <a:blip r:embed="rId15"/>
          <a:stretch>
            <a:fillRect/>
          </a:stretch>
        </p:blipFill>
        <p:spPr>
          <a:xfrm>
            <a:off x="11582400" y="7336790"/>
            <a:ext cx="1793875" cy="1332230"/>
          </a:xfrm>
          <a:prstGeom prst="rect">
            <a:avLst/>
          </a:prstGeom>
        </p:spPr>
      </p:pic>
      <p:pic>
        <p:nvPicPr>
          <p:cNvPr id="32" name="Picture 31" descr="crimping-pliers"/>
          <p:cNvPicPr>
            <a:picLocks noChangeAspect="1"/>
          </p:cNvPicPr>
          <p:nvPr/>
        </p:nvPicPr>
        <p:blipFill>
          <a:blip r:embed="rId16"/>
          <a:stretch>
            <a:fillRect/>
          </a:stretch>
        </p:blipFill>
        <p:spPr>
          <a:xfrm>
            <a:off x="11609070" y="2476500"/>
            <a:ext cx="1760855" cy="135191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6" name="Group 6"/>
          <p:cNvGrpSpPr/>
          <p:nvPr/>
        </p:nvGrpSpPr>
        <p:grpSpPr>
          <a:xfrm rot="-10800000">
            <a:off x="81160" y="9258300"/>
            <a:ext cx="13457996" cy="3264379"/>
            <a:chOff x="0" y="0"/>
            <a:chExt cx="17943995" cy="4352506"/>
          </a:xfrm>
        </p:grpSpPr>
        <p:sp>
          <p:nvSpPr>
            <p:cNvPr id="7" name="Freeform 7"/>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8"/>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1">
                <a:extLst>
                  <a:ext uri="{96DAC541-7B7A-43D3-8B79-37D633B846F1}">
                    <asvg:svgBlip xmlns:asvg="http://schemas.microsoft.com/office/drawing/2016/SVG/main" r:embed="rId2"/>
                  </a:ext>
                </a:extLst>
              </a:blip>
              <a:stretch>
                <a:fillRect b="-26202"/>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9"/>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Freeform 10"/>
            <p:cNvSpPr/>
            <p:nvPr/>
          </p:nvSpPr>
          <p:spPr>
            <a:xfrm>
              <a:off x="13794346"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1">
                <a:extLst>
                  <a:ext uri="{96DAC541-7B7A-43D3-8B79-37D633B846F1}">
                    <asvg:svgBlip xmlns:asvg="http://schemas.microsoft.com/office/drawing/2016/SVG/main" r:embed="rId2"/>
                  </a:ext>
                </a:extLst>
              </a:blip>
              <a:stretch>
                <a:fillRect b="-26202"/>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11" name="Freeform 11"/>
          <p:cNvSpPr/>
          <p:nvPr/>
        </p:nvSpPr>
        <p:spPr>
          <a:xfrm rot="6150721">
            <a:off x="6080933" y="4579544"/>
            <a:ext cx="13544803"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3"/>
            <a:stretch>
              <a:fillRect t="-137172"/>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12" name="Group 12"/>
          <p:cNvGrpSpPr>
            <a:grpSpLocks noChangeAspect="1"/>
          </p:cNvGrpSpPr>
          <p:nvPr/>
        </p:nvGrpSpPr>
        <p:grpSpPr>
          <a:xfrm>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4"/>
              <a:stretch>
                <a:fillRect l="-73436" r="-73436"/>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14" name="Freeform 14"/>
          <p:cNvSpPr/>
          <p:nvPr/>
        </p:nvSpPr>
        <p:spPr>
          <a:xfrm rot="-4615544">
            <a:off x="10510810" y="5041623"/>
            <a:ext cx="13544803"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3"/>
            <a:stretch>
              <a:fillRect t="-137172"/>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15" name="Group 15"/>
          <p:cNvGrpSpPr/>
          <p:nvPr/>
        </p:nvGrpSpPr>
        <p:grpSpPr>
          <a:xfrm rot="-10800000">
            <a:off x="15966396" y="9258300"/>
            <a:ext cx="13457996" cy="3264379"/>
            <a:chOff x="0" y="0"/>
            <a:chExt cx="17943995" cy="4352506"/>
          </a:xfrm>
        </p:grpSpPr>
        <p:sp>
          <p:nvSpPr>
            <p:cNvPr id="16" name="Freeform 1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Freeform 1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1">
                <a:extLst>
                  <a:ext uri="{96DAC541-7B7A-43D3-8B79-37D633B846F1}">
                    <asvg:svgBlip xmlns:asvg="http://schemas.microsoft.com/office/drawing/2016/SVG/main" r:embed="rId2"/>
                  </a:ext>
                </a:extLst>
              </a:blip>
              <a:stretch>
                <a:fillRect b="-26202"/>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Freeform 1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19"/>
            <p:cNvSpPr/>
            <p:nvPr/>
          </p:nvSpPr>
          <p:spPr>
            <a:xfrm>
              <a:off x="13794346"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1">
                <a:extLst>
                  <a:ext uri="{96DAC541-7B7A-43D3-8B79-37D633B846F1}">
                    <asvg:svgBlip xmlns:asvg="http://schemas.microsoft.com/office/drawing/2016/SVG/main" r:embed="rId2"/>
                  </a:ext>
                </a:extLst>
              </a:blip>
              <a:stretch>
                <a:fillRect b="-26202"/>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0" name="TextBox 20"/>
          <p:cNvSpPr txBox="1"/>
          <p:nvPr/>
        </p:nvSpPr>
        <p:spPr>
          <a:xfrm>
            <a:off x="609600" y="1333500"/>
            <a:ext cx="12773025" cy="246824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9625"/>
              </a:lnSpc>
              <a:spcBef>
                <a:spcPct val="0"/>
              </a:spcBef>
            </a:pPr>
            <a:r>
              <a:rPr lang="en-US" sz="8020">
                <a:solidFill>
                  <a:srgbClr val="FFFFFF"/>
                </a:solidFill>
                <a:latin typeface="Now Bold" panose="00000800000000000000"/>
                <a:ea typeface="Now Bold" panose="00000800000000000000"/>
                <a:cs typeface="Now Bold" panose="00000800000000000000"/>
                <a:sym typeface="Now Bold" panose="00000800000000000000"/>
              </a:rPr>
              <a:t>CHALLENGES AND SOLUTIONS</a:t>
            </a:r>
            <a:endParaRPr lang="en-US" sz="8020">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22" name="TextBox 22"/>
          <p:cNvSpPr txBox="1"/>
          <p:nvPr/>
        </p:nvSpPr>
        <p:spPr>
          <a:xfrm>
            <a:off x="1329055" y="4859655"/>
            <a:ext cx="10302240" cy="3879850"/>
          </a:xfrm>
          <a:prstGeom prst="rect">
            <a:avLst/>
          </a:prstGeom>
        </p:spPr>
        <p:txBody>
          <a:bodyPr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l">
              <a:lnSpc>
                <a:spcPts val="3055"/>
              </a:lnSpc>
              <a:spcBef>
                <a:spcPct val="0"/>
              </a:spcBef>
              <a:buFont typeface="Wingdings" panose="05000000000000000000" charset="0"/>
              <a:buChar char="v"/>
            </a:pPr>
            <a:r>
              <a:rPr lang="en-US" sz="2400">
                <a:solidFill>
                  <a:srgbClr val="FFFFFF"/>
                </a:solidFill>
                <a:latin typeface="DM Sans Bold"/>
                <a:ea typeface="DM Sans Bold"/>
                <a:cs typeface="DM Sans Bold"/>
                <a:sym typeface="DM Sans Bold"/>
              </a:rPr>
              <a:t>COMPUTER SYSTEM RUNNING SLOWLY:  DELETING OF TEMPORARY FILES AND RESTARTING THE SYSTEM.</a:t>
            </a:r>
            <a:endParaRPr lang="en-US" sz="2400">
              <a:solidFill>
                <a:srgbClr val="FFFFFF"/>
              </a:solidFill>
              <a:latin typeface="DM Sans Bold"/>
              <a:ea typeface="DM Sans Bold"/>
              <a:cs typeface="DM Sans Bold"/>
              <a:sym typeface="DM Sans Bold"/>
            </a:endParaRPr>
          </a:p>
          <a:p>
            <a:pPr marL="342900" lvl="0" indent="-342900" algn="l">
              <a:lnSpc>
                <a:spcPts val="3055"/>
              </a:lnSpc>
              <a:spcBef>
                <a:spcPct val="0"/>
              </a:spcBef>
              <a:buFont typeface="Wingdings" panose="05000000000000000000" charset="0"/>
              <a:buChar char="v"/>
            </a:pPr>
            <a:endParaRPr lang="en-US" sz="2400">
              <a:solidFill>
                <a:srgbClr val="FFFFFF"/>
              </a:solidFill>
              <a:latin typeface="DM Sans Bold"/>
              <a:ea typeface="DM Sans Bold"/>
              <a:cs typeface="DM Sans Bold"/>
              <a:sym typeface="DM Sans Bold"/>
            </a:endParaRPr>
          </a:p>
          <a:p>
            <a:pPr lvl="0" indent="0" algn="l">
              <a:lnSpc>
                <a:spcPts val="3055"/>
              </a:lnSpc>
              <a:spcBef>
                <a:spcPct val="0"/>
              </a:spcBef>
              <a:buFont typeface="Wingdings" panose="05000000000000000000" charset="0"/>
              <a:buNone/>
            </a:pPr>
            <a:endParaRPr lang="en-US" sz="2400">
              <a:solidFill>
                <a:srgbClr val="FFFFFF"/>
              </a:solidFill>
              <a:latin typeface="DM Sans Bold"/>
              <a:ea typeface="DM Sans Bold"/>
              <a:cs typeface="DM Sans Bold"/>
              <a:sym typeface="DM Sans Bold"/>
            </a:endParaRPr>
          </a:p>
          <a:p>
            <a:pPr marL="342900" lvl="0" indent="-342900" algn="l">
              <a:lnSpc>
                <a:spcPts val="3055"/>
              </a:lnSpc>
              <a:spcBef>
                <a:spcPct val="0"/>
              </a:spcBef>
              <a:buFont typeface="Wingdings" panose="05000000000000000000" charset="0"/>
              <a:buChar char="v"/>
            </a:pPr>
            <a:r>
              <a:rPr lang="en-US" sz="2400">
                <a:solidFill>
                  <a:srgbClr val="FFFFFF"/>
                </a:solidFill>
                <a:latin typeface="DM Sans Bold"/>
                <a:ea typeface="DM Sans Bold"/>
                <a:cs typeface="DM Sans Bold"/>
                <a:sym typeface="DM Sans Bold"/>
              </a:rPr>
              <a:t>KEYBOARD NOT REGISTERING INPUTS:  DISCONNECTING AND RECONNECTING THE KEYBOARD USB CABLE IN ANOTHER USB PORT.</a:t>
            </a:r>
            <a:endParaRPr lang="en-US" sz="2400">
              <a:solidFill>
                <a:srgbClr val="FFFFFF"/>
              </a:solidFill>
              <a:latin typeface="DM Sans Bold"/>
              <a:ea typeface="DM Sans Bold"/>
              <a:cs typeface="DM Sans Bold"/>
              <a:sym typeface="DM Sans Bold"/>
            </a:endParaRPr>
          </a:p>
          <a:p>
            <a:pPr marL="342900" lvl="0" indent="-342900" algn="l">
              <a:lnSpc>
                <a:spcPts val="3055"/>
              </a:lnSpc>
              <a:spcBef>
                <a:spcPct val="0"/>
              </a:spcBef>
              <a:buFont typeface="Wingdings" panose="05000000000000000000" charset="0"/>
              <a:buChar char="v"/>
            </a:pPr>
            <a:endParaRPr lang="en-US" sz="2400">
              <a:solidFill>
                <a:srgbClr val="FFFFFF"/>
              </a:solidFill>
              <a:latin typeface="DM Sans Bold"/>
              <a:ea typeface="DM Sans Bold"/>
              <a:cs typeface="DM Sans Bold"/>
              <a:sym typeface="DM Sans Bold"/>
            </a:endParaRPr>
          </a:p>
          <a:p>
            <a:pPr lvl="0" indent="0" algn="l">
              <a:lnSpc>
                <a:spcPts val="3055"/>
              </a:lnSpc>
              <a:spcBef>
                <a:spcPct val="0"/>
              </a:spcBef>
              <a:buFont typeface="Wingdings" panose="05000000000000000000" charset="0"/>
              <a:buNone/>
            </a:pPr>
            <a:endParaRPr lang="en-US" sz="2400">
              <a:solidFill>
                <a:srgbClr val="FFFFFF"/>
              </a:solidFill>
              <a:latin typeface="DM Sans Bold"/>
              <a:ea typeface="DM Sans Bold"/>
              <a:cs typeface="DM Sans Bold"/>
              <a:sym typeface="DM Sans Bold"/>
            </a:endParaRPr>
          </a:p>
          <a:p>
            <a:pPr marL="342900" lvl="0" indent="-342900" algn="l">
              <a:lnSpc>
                <a:spcPts val="3055"/>
              </a:lnSpc>
              <a:spcBef>
                <a:spcPct val="0"/>
              </a:spcBef>
              <a:buFont typeface="Wingdings" panose="05000000000000000000" charset="0"/>
              <a:buChar char="v"/>
            </a:pPr>
            <a:r>
              <a:rPr lang="en-US" sz="2400">
                <a:solidFill>
                  <a:srgbClr val="FFFFFF"/>
                </a:solidFill>
                <a:latin typeface="DM Sans Bold"/>
                <a:ea typeface="DM Sans Bold"/>
                <a:cs typeface="DM Sans Bold"/>
                <a:sym typeface="DM Sans Bold"/>
              </a:rPr>
              <a:t>UNABLE TO CONNECT TO WIFI:  FORGET THE NETWORK AND ENTER THE PASSWORD TO CONNECT AGAIN.</a:t>
            </a:r>
            <a:endParaRPr lang="en-US" sz="2400">
              <a:solidFill>
                <a:srgbClr val="FFFFFF"/>
              </a:solidFill>
              <a:latin typeface="DM Sans Bold"/>
              <a:ea typeface="DM Sans Bold"/>
              <a:cs typeface="DM Sans Bold"/>
              <a:sym typeface="DM Sans Bold"/>
            </a:endParaRPr>
          </a:p>
          <a:p>
            <a:pPr lvl="0" indent="0" algn="l">
              <a:lnSpc>
                <a:spcPts val="3055"/>
              </a:lnSpc>
              <a:spcBef>
                <a:spcPct val="0"/>
              </a:spcBef>
              <a:buFont typeface="Wingdings" panose="05000000000000000000" charset="0"/>
              <a:buNone/>
            </a:pPr>
            <a:endParaRPr lang="en-US" sz="2215">
              <a:solidFill>
                <a:srgbClr val="FFFFFF"/>
              </a:solidFill>
              <a:latin typeface="DM Sans Bold"/>
              <a:ea typeface="DM Sans Bold"/>
              <a:cs typeface="DM Sans Bold"/>
              <a:sym typeface="DM Sans Bold"/>
            </a:endParaRPr>
          </a:p>
          <a:p>
            <a:pPr lvl="0" indent="0" algn="l">
              <a:lnSpc>
                <a:spcPts val="3055"/>
              </a:lnSpc>
              <a:spcBef>
                <a:spcPct val="0"/>
              </a:spcBef>
              <a:buFont typeface="Wingdings" panose="05000000000000000000" charset="0"/>
              <a:buNone/>
            </a:pPr>
            <a:endParaRPr lang="en-US" sz="2215">
              <a:solidFill>
                <a:srgbClr val="FFFFFF"/>
              </a:solidFill>
              <a:latin typeface="DM Sans Bold"/>
              <a:ea typeface="DM Sans Bold"/>
              <a:cs typeface="DM Sans Bold"/>
              <a:sym typeface="DM Sans Bold"/>
            </a:endParaRPr>
          </a:p>
        </p:txBody>
      </p:sp>
      <p:pic>
        <p:nvPicPr>
          <p:cNvPr id="24" name="Picture Placeholder 102"/>
          <p:cNvPicPr>
            <a:picLocks noChangeAspect="1"/>
          </p:cNvPicPr>
          <p:nvPr>
            <p:custDataLst>
              <p:tags r:id="rId5"/>
            </p:custDataLst>
          </p:nvPr>
        </p:nvPicPr>
        <p:blipFill>
          <a:blip r:embed="rId6"/>
          <a:stretch>
            <a:fillRect/>
          </a:stretch>
        </p:blipFill>
        <p:spPr>
          <a:xfrm>
            <a:off x="16492855" y="-38100"/>
            <a:ext cx="1795145" cy="988060"/>
          </a:xfrm>
          <a:prstGeom prst="rect">
            <a:avLst/>
          </a:prstGeom>
          <a:noFill/>
          <a:ln w="9525">
            <a:noFill/>
          </a:ln>
        </p:spPr>
      </p:pic>
      <p:pic>
        <p:nvPicPr>
          <p:cNvPr id="3" name="Picture 2" descr="challenges"/>
          <p:cNvPicPr>
            <a:picLocks noChangeAspect="1"/>
          </p:cNvPicPr>
          <p:nvPr/>
        </p:nvPicPr>
        <p:blipFill>
          <a:blip r:embed="rId7"/>
          <a:stretch>
            <a:fillRect/>
          </a:stretch>
        </p:blipFill>
        <p:spPr>
          <a:xfrm>
            <a:off x="381000" y="2628900"/>
            <a:ext cx="2080260" cy="1315085"/>
          </a:xfrm>
          <a:prstGeom prst="rect">
            <a:avLst/>
          </a:prstGeom>
        </p:spPr>
      </p:pic>
      <p:pic>
        <p:nvPicPr>
          <p:cNvPr id="21" name="Picture 20" descr="solutions"/>
          <p:cNvPicPr>
            <a:picLocks noChangeAspect="1"/>
          </p:cNvPicPr>
          <p:nvPr/>
        </p:nvPicPr>
        <p:blipFill>
          <a:blip r:embed="rId8"/>
          <a:stretch>
            <a:fillRect/>
          </a:stretch>
        </p:blipFill>
        <p:spPr>
          <a:xfrm>
            <a:off x="10820400" y="2465705"/>
            <a:ext cx="2129790" cy="147828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1"/>
            <a:stretch>
              <a:fillRect t="-901" r="-11111" b="-901"/>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2">
              <a:alphaModFix amt="29000"/>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Box 8"/>
          <p:cNvSpPr txBox="1"/>
          <p:nvPr/>
        </p:nvSpPr>
        <p:spPr>
          <a:xfrm>
            <a:off x="6597011" y="1869489"/>
            <a:ext cx="9879016" cy="7334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5720"/>
              </a:lnSpc>
              <a:spcBef>
                <a:spcPct val="0"/>
              </a:spcBef>
            </a:pPr>
            <a:r>
              <a:rPr lang="en-US" sz="4765">
                <a:solidFill>
                  <a:srgbClr val="FFFFFF"/>
                </a:solidFill>
                <a:latin typeface="Now Bold" panose="00000800000000000000"/>
                <a:ea typeface="Now Bold" panose="00000800000000000000"/>
                <a:cs typeface="Now Bold" panose="00000800000000000000"/>
                <a:sym typeface="Now Bold" panose="00000800000000000000"/>
              </a:rPr>
              <a:t>LEARNING POINTS</a:t>
            </a:r>
            <a:endParaRPr lang="en-US" sz="4765">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15" name="TextBox 15"/>
          <p:cNvSpPr txBox="1"/>
          <p:nvPr/>
        </p:nvSpPr>
        <p:spPr>
          <a:xfrm>
            <a:off x="6839572" y="5328490"/>
            <a:ext cx="4402447" cy="57912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520"/>
              </a:lnSpc>
              <a:spcBef>
                <a:spcPct val="0"/>
              </a:spcBef>
            </a:pPr>
            <a:r>
              <a:rPr lang="en-US" sz="3275">
                <a:solidFill>
                  <a:srgbClr val="4BD1FB"/>
                </a:solidFill>
                <a:latin typeface="DM Sans Bold"/>
                <a:ea typeface="DM Sans Bold"/>
                <a:cs typeface="DM Sans Bold"/>
                <a:sym typeface="DM Sans Bold"/>
              </a:rPr>
              <a:t>Asking of questions</a:t>
            </a:r>
            <a:endParaRPr lang="en-US" sz="3275">
              <a:solidFill>
                <a:srgbClr val="4BD1FB"/>
              </a:solidFill>
              <a:latin typeface="DM Sans Bold"/>
              <a:ea typeface="DM Sans Bold"/>
              <a:cs typeface="DM Sans Bold"/>
              <a:sym typeface="DM Sans Bold"/>
            </a:endParaRPr>
          </a:p>
        </p:txBody>
      </p:sp>
      <p:sp>
        <p:nvSpPr>
          <p:cNvPr id="21" name="TextBox 21"/>
          <p:cNvSpPr txBox="1"/>
          <p:nvPr/>
        </p:nvSpPr>
        <p:spPr>
          <a:xfrm>
            <a:off x="6767182" y="7303661"/>
            <a:ext cx="4402447" cy="57912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520"/>
              </a:lnSpc>
              <a:spcBef>
                <a:spcPct val="0"/>
              </a:spcBef>
            </a:pPr>
            <a:r>
              <a:rPr lang="en-US" sz="3275">
                <a:solidFill>
                  <a:srgbClr val="4BD1FB"/>
                </a:solidFill>
                <a:latin typeface="DM Sans Bold"/>
                <a:ea typeface="DM Sans Bold"/>
                <a:cs typeface="DM Sans Bold"/>
                <a:sym typeface="DM Sans Bold"/>
              </a:rPr>
              <a:t>Teamwork</a:t>
            </a:r>
            <a:endParaRPr lang="en-US" sz="3275">
              <a:solidFill>
                <a:srgbClr val="4BD1FB"/>
              </a:solidFill>
              <a:latin typeface="DM Sans Bold"/>
              <a:ea typeface="DM Sans Bold"/>
              <a:cs typeface="DM Sans Bold"/>
              <a:sym typeface="DM Sans Bold"/>
            </a:endParaRPr>
          </a:p>
        </p:txBody>
      </p:sp>
      <p:sp>
        <p:nvSpPr>
          <p:cNvPr id="24" name="TextBox 15"/>
          <p:cNvSpPr txBox="1"/>
          <p:nvPr>
            <p:custDataLst>
              <p:tags r:id="rId5"/>
            </p:custDataLst>
          </p:nvPr>
        </p:nvSpPr>
        <p:spPr>
          <a:xfrm>
            <a:off x="6839572" y="3537155"/>
            <a:ext cx="4402447" cy="57912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4520"/>
              </a:lnSpc>
              <a:spcBef>
                <a:spcPct val="0"/>
              </a:spcBef>
            </a:pPr>
            <a:r>
              <a:rPr lang="en-US" sz="3275">
                <a:solidFill>
                  <a:srgbClr val="4BD1FB"/>
                </a:solidFill>
                <a:latin typeface="DM Sans Bold"/>
                <a:ea typeface="DM Sans Bold"/>
                <a:cs typeface="DM Sans Bold"/>
                <a:sym typeface="DM Sans Bold"/>
              </a:rPr>
              <a:t>Resourcefulness</a:t>
            </a:r>
            <a:endParaRPr lang="en-US" sz="3275">
              <a:solidFill>
                <a:srgbClr val="4BD1FB"/>
              </a:solidFill>
              <a:latin typeface="DM Sans Bold"/>
              <a:ea typeface="DM Sans Bold"/>
              <a:cs typeface="DM Sans Bold"/>
              <a:sym typeface="DM Sans Bold"/>
            </a:endParaRPr>
          </a:p>
        </p:txBody>
      </p:sp>
      <p:pic>
        <p:nvPicPr>
          <p:cNvPr id="25" name="Picture 24" descr="partners"/>
          <p:cNvPicPr>
            <a:picLocks noChangeAspect="1"/>
          </p:cNvPicPr>
          <p:nvPr/>
        </p:nvPicPr>
        <p:blipFill>
          <a:blip r:embed="rId6"/>
          <a:stretch>
            <a:fillRect/>
          </a:stretch>
        </p:blipFill>
        <p:spPr>
          <a:xfrm>
            <a:off x="11015980" y="6871335"/>
            <a:ext cx="1767840" cy="1325245"/>
          </a:xfrm>
          <a:prstGeom prst="rect">
            <a:avLst/>
          </a:prstGeom>
        </p:spPr>
      </p:pic>
      <p:pic>
        <p:nvPicPr>
          <p:cNvPr id="26" name="Picture 25" descr="secretary"/>
          <p:cNvPicPr>
            <a:picLocks noChangeAspect="1"/>
          </p:cNvPicPr>
          <p:nvPr/>
        </p:nvPicPr>
        <p:blipFill>
          <a:blip r:embed="rId7"/>
          <a:stretch>
            <a:fillRect/>
          </a:stretch>
        </p:blipFill>
        <p:spPr>
          <a:xfrm>
            <a:off x="11087735" y="2983230"/>
            <a:ext cx="1671320" cy="1381125"/>
          </a:xfrm>
          <a:prstGeom prst="rect">
            <a:avLst/>
          </a:prstGeom>
        </p:spPr>
      </p:pic>
      <p:pic>
        <p:nvPicPr>
          <p:cNvPr id="27" name="Picture 26" descr="question"/>
          <p:cNvPicPr>
            <a:picLocks noChangeAspect="1"/>
          </p:cNvPicPr>
          <p:nvPr/>
        </p:nvPicPr>
        <p:blipFill>
          <a:blip r:embed="rId8"/>
          <a:stretch>
            <a:fillRect/>
          </a:stretch>
        </p:blipFill>
        <p:spPr>
          <a:xfrm>
            <a:off x="10871835" y="4927600"/>
            <a:ext cx="2226945" cy="1308100"/>
          </a:xfrm>
          <a:prstGeom prst="rect">
            <a:avLst/>
          </a:prstGeom>
        </p:spPr>
      </p:pic>
      <p:pic>
        <p:nvPicPr>
          <p:cNvPr id="30" name="Picture Placeholder 102"/>
          <p:cNvPicPr>
            <a:picLocks noChangeAspect="1"/>
          </p:cNvPicPr>
          <p:nvPr>
            <p:custDataLst>
              <p:tags r:id="rId9"/>
            </p:custDataLst>
          </p:nvPr>
        </p:nvPicPr>
        <p:blipFill>
          <a:blip r:embed="rId10"/>
          <a:stretch>
            <a:fillRect/>
          </a:stretch>
        </p:blipFill>
        <p:spPr>
          <a:xfrm>
            <a:off x="16535400" y="0"/>
            <a:ext cx="1795145" cy="988060"/>
          </a:xfrm>
          <a:prstGeom prst="rect">
            <a:avLst/>
          </a:prstGeom>
          <a:noFill/>
          <a:ln w="9525">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1"/>
            <a:stretch>
              <a:fillRect t="-107827" b="-107827"/>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3" name="Group 3"/>
          <p:cNvGrpSpPr/>
          <p:nvPr/>
        </p:nvGrpSpPr>
        <p:grpSpPr>
          <a:xfrm>
            <a:off x="4458366" y="64008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TextBox 5"/>
            <p:cNvSpPr txBox="1"/>
            <p:nvPr/>
          </p:nvSpPr>
          <p:spPr>
            <a:xfrm>
              <a:off x="0" y="-38100"/>
              <a:ext cx="2543763" cy="2747433"/>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p>
          </p:txBody>
        </p:sp>
      </p:grpSp>
      <p:sp>
        <p:nvSpPr>
          <p:cNvPr id="6" name="TextBox 6"/>
          <p:cNvSpPr txBox="1"/>
          <p:nvPr/>
        </p:nvSpPr>
        <p:spPr>
          <a:xfrm>
            <a:off x="4288790" y="1257300"/>
            <a:ext cx="9827895" cy="21869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685"/>
              </a:lnSpc>
              <a:spcBef>
                <a:spcPct val="0"/>
              </a:spcBef>
            </a:pPr>
            <a:r>
              <a:rPr lang="en-US" sz="4740">
                <a:solidFill>
                  <a:srgbClr val="FFFFFF"/>
                </a:solidFill>
                <a:latin typeface="Now Bold" panose="00000800000000000000"/>
                <a:ea typeface="Now Bold" panose="00000800000000000000"/>
                <a:cs typeface="Now Bold" panose="00000800000000000000"/>
                <a:sym typeface="Now Bold" panose="00000800000000000000"/>
              </a:rPr>
              <a:t>APPLICATIONS OF COMPUTER TECHNOLOGY IN HEALTHCARE </a:t>
            </a:r>
            <a:endParaRPr lang="en-US" sz="4740">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7" name="TextBox 7"/>
          <p:cNvSpPr txBox="1"/>
          <p:nvPr/>
        </p:nvSpPr>
        <p:spPr>
          <a:xfrm>
            <a:off x="5325745" y="5143500"/>
            <a:ext cx="7859395" cy="66484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185"/>
              </a:lnSpc>
              <a:spcBef>
                <a:spcPct val="0"/>
              </a:spcBef>
            </a:pPr>
            <a:r>
              <a:rPr lang="en-US" sz="3755">
                <a:solidFill>
                  <a:srgbClr val="4BD1FB"/>
                </a:solidFill>
                <a:latin typeface="DM Sans Bold"/>
                <a:ea typeface="DM Sans Bold"/>
                <a:cs typeface="DM Sans Bold"/>
                <a:sym typeface="DM Sans Bold"/>
              </a:rPr>
              <a:t>Electronic Health Records</a:t>
            </a:r>
            <a:endParaRPr lang="en-US" sz="3755">
              <a:solidFill>
                <a:srgbClr val="4BD1FB"/>
              </a:solidFill>
              <a:latin typeface="DM Sans Bold"/>
              <a:ea typeface="DM Sans Bold"/>
              <a:cs typeface="DM Sans Bold"/>
              <a:sym typeface="DM Sans Bold"/>
            </a:endParaRPr>
          </a:p>
        </p:txBody>
      </p:sp>
      <p:sp>
        <p:nvSpPr>
          <p:cNvPr id="8" name="AutoShape 8"/>
          <p:cNvSpPr/>
          <p:nvPr/>
        </p:nvSpPr>
        <p:spPr>
          <a:xfrm>
            <a:off x="5021151" y="6585401"/>
            <a:ext cx="8735422" cy="0"/>
          </a:xfrm>
          <a:prstGeom prst="line">
            <a:avLst/>
          </a:prstGeom>
          <a:ln w="47625" cap="flat">
            <a:solidFill>
              <a:srgbClr val="145DA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TextBox 10"/>
          <p:cNvSpPr txBox="1"/>
          <p:nvPr/>
        </p:nvSpPr>
        <p:spPr>
          <a:xfrm>
            <a:off x="5639030" y="7505834"/>
            <a:ext cx="7138272" cy="66484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185"/>
              </a:lnSpc>
              <a:spcBef>
                <a:spcPct val="0"/>
              </a:spcBef>
            </a:pPr>
            <a:r>
              <a:rPr lang="en-US" sz="3755">
                <a:solidFill>
                  <a:srgbClr val="4BD1FB"/>
                </a:solidFill>
                <a:latin typeface="DM Sans Bold"/>
                <a:ea typeface="DM Sans Bold"/>
                <a:cs typeface="DM Sans Bold"/>
                <a:sym typeface="DM Sans Bold"/>
              </a:rPr>
              <a:t>Telemedicine</a:t>
            </a:r>
            <a:endParaRPr lang="en-US" sz="3755">
              <a:solidFill>
                <a:srgbClr val="4BD1FB"/>
              </a:solidFill>
              <a:latin typeface="DM Sans Bold"/>
              <a:ea typeface="DM Sans Bold"/>
              <a:cs typeface="DM Sans Bold"/>
              <a:sym typeface="DM Sans Bold"/>
            </a:endParaRPr>
          </a:p>
        </p:txBody>
      </p:sp>
      <p:sp>
        <p:nvSpPr>
          <p:cNvPr id="11" name="AutoShape 11"/>
          <p:cNvSpPr/>
          <p:nvPr/>
        </p:nvSpPr>
        <p:spPr>
          <a:xfrm>
            <a:off x="5021151" y="9130445"/>
            <a:ext cx="8735422" cy="0"/>
          </a:xfrm>
          <a:prstGeom prst="line">
            <a:avLst/>
          </a:prstGeom>
          <a:ln w="47625" cap="flat">
            <a:solidFill>
              <a:srgbClr val="145DA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TextBox 10"/>
          <p:cNvSpPr txBox="1"/>
          <p:nvPr>
            <p:custDataLst>
              <p:tags r:id="rId2"/>
            </p:custDataLst>
          </p:nvPr>
        </p:nvSpPr>
        <p:spPr>
          <a:xfrm>
            <a:off x="5791430" y="9258434"/>
            <a:ext cx="7138272" cy="66484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5185"/>
              </a:lnSpc>
              <a:spcBef>
                <a:spcPct val="0"/>
              </a:spcBef>
            </a:pPr>
            <a:r>
              <a:rPr lang="en-US" sz="3755">
                <a:solidFill>
                  <a:srgbClr val="4BD1FB"/>
                </a:solidFill>
                <a:latin typeface="DM Sans Bold"/>
                <a:ea typeface="DM Sans Bold"/>
                <a:cs typeface="DM Sans Bold"/>
                <a:sym typeface="DM Sans Bold"/>
              </a:rPr>
              <a:t>Medical Imaging</a:t>
            </a:r>
            <a:endParaRPr lang="en-US" sz="3755">
              <a:solidFill>
                <a:srgbClr val="4BD1FB"/>
              </a:solidFill>
              <a:latin typeface="DM Sans Bold"/>
              <a:ea typeface="DM Sans Bold"/>
              <a:cs typeface="DM Sans Bold"/>
              <a:sym typeface="DM Sans Bold"/>
            </a:endParaRPr>
          </a:p>
        </p:txBody>
      </p:sp>
      <p:pic>
        <p:nvPicPr>
          <p:cNvPr id="30" name="Picture Placeholder 102"/>
          <p:cNvPicPr>
            <a:picLocks noChangeAspect="1"/>
          </p:cNvPicPr>
          <p:nvPr>
            <p:custDataLst>
              <p:tags r:id="rId3"/>
            </p:custDataLst>
          </p:nvPr>
        </p:nvPicPr>
        <p:blipFill>
          <a:blip r:embed="rId4"/>
          <a:stretch>
            <a:fillRect/>
          </a:stretch>
        </p:blipFill>
        <p:spPr>
          <a:xfrm>
            <a:off x="16535400" y="0"/>
            <a:ext cx="1795145" cy="988060"/>
          </a:xfrm>
          <a:prstGeom prst="rect">
            <a:avLst/>
          </a:prstGeom>
          <a:noFill/>
          <a:ln w="9525">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5" name="TextBox 5"/>
          <p:cNvSpPr txBox="1"/>
          <p:nvPr/>
        </p:nvSpPr>
        <p:spPr>
          <a:xfrm>
            <a:off x="5410078" y="38281"/>
            <a:ext cx="8457192" cy="202184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885"/>
              </a:lnSpc>
              <a:spcBef>
                <a:spcPct val="0"/>
              </a:spcBef>
            </a:pPr>
            <a:r>
              <a:rPr lang="en-US" sz="6570">
                <a:solidFill>
                  <a:srgbClr val="FFFFFF"/>
                </a:solidFill>
                <a:latin typeface="Now Bold" panose="00000800000000000000"/>
                <a:ea typeface="Now Bold" panose="00000800000000000000"/>
                <a:cs typeface="Now Bold" panose="00000800000000000000"/>
                <a:sym typeface="Now Bold" panose="00000800000000000000"/>
              </a:rPr>
              <a:t>ELECTRONIC HEALTH RECORDS </a:t>
            </a:r>
            <a:endParaRPr lang="en-US" sz="6570">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6" name="TextBox 6"/>
          <p:cNvSpPr txBox="1"/>
          <p:nvPr/>
        </p:nvSpPr>
        <p:spPr>
          <a:xfrm>
            <a:off x="7086600" y="3218815"/>
            <a:ext cx="10146030" cy="4701540"/>
          </a:xfrm>
          <a:prstGeom prst="rect">
            <a:avLst/>
          </a:prstGeom>
        </p:spPr>
        <p:txBody>
          <a:bodyPr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470"/>
              </a:lnSpc>
            </a:pPr>
            <a:r>
              <a:rPr lang="en-US" sz="3200" spc="175">
                <a:ln>
                  <a:solidFill>
                    <a:schemeClr val="bg1"/>
                  </a:solidFill>
                </a:ln>
                <a:solidFill>
                  <a:srgbClr val="F5FFF5"/>
                </a:solidFill>
                <a:latin typeface="DM Sans"/>
                <a:ea typeface="DM Sans"/>
                <a:cs typeface="DM Sans"/>
                <a:sym typeface="DM Sans"/>
              </a:rPr>
              <a:t>Electronic Health Records (EHRs) are digital versions of patients' paper charts. They contain comprehensive health information, including medical history, diagnoses, medications, treatment plans, immunization dates, allergies, radiology images, and laboratory test results. </a:t>
            </a:r>
            <a:endParaRPr lang="en-US" sz="3200" spc="175">
              <a:ln>
                <a:solidFill>
                  <a:schemeClr val="bg1"/>
                </a:solidFill>
              </a:ln>
              <a:solidFill>
                <a:srgbClr val="F5FFF5"/>
              </a:solidFill>
              <a:latin typeface="DM Sans"/>
              <a:ea typeface="DM Sans"/>
              <a:cs typeface="DM Sans"/>
              <a:sym typeface="DM Sans"/>
            </a:endParaRPr>
          </a:p>
        </p:txBody>
      </p:sp>
      <p:sp>
        <p:nvSpPr>
          <p:cNvPr id="7" name="Freeform 7"/>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8"/>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11" name="Picture 10" descr="Health All-in-one Machine Market"/>
          <p:cNvPicPr>
            <a:picLocks noChangeAspect="1"/>
          </p:cNvPicPr>
          <p:nvPr/>
        </p:nvPicPr>
        <p:blipFill>
          <a:blip r:embed="rId3"/>
          <a:stretch>
            <a:fillRect/>
          </a:stretch>
        </p:blipFill>
        <p:spPr>
          <a:xfrm>
            <a:off x="214630" y="2190750"/>
            <a:ext cx="5557520" cy="5347335"/>
          </a:xfrm>
          <a:prstGeom prst="rect">
            <a:avLst/>
          </a:prstGeom>
        </p:spPr>
      </p:pic>
      <p:pic>
        <p:nvPicPr>
          <p:cNvPr id="30" name="Picture Placeholder 102"/>
          <p:cNvPicPr>
            <a:picLocks noChangeAspect="1"/>
          </p:cNvPicPr>
          <p:nvPr>
            <p:custDataLst>
              <p:tags r:id="rId4"/>
            </p:custDataLst>
          </p:nvPr>
        </p:nvPicPr>
        <p:blipFill>
          <a:blip r:embed="rId5"/>
          <a:stretch>
            <a:fillRect/>
          </a:stretch>
        </p:blipFill>
        <p:spPr>
          <a:xfrm>
            <a:off x="16535400" y="0"/>
            <a:ext cx="1795145" cy="988060"/>
          </a:xfrm>
          <a:prstGeom prst="rect">
            <a:avLst/>
          </a:prstGeom>
          <a:noFill/>
          <a:ln w="9525">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17259300" y="8127303"/>
            <a:ext cx="1802889" cy="1802889"/>
          </a:xfrm>
          <a:custGeom>
            <a:avLst/>
            <a:gdLst/>
            <a:ahLst/>
            <a:cxnLst/>
            <a:rect l="l" t="t" r="r" b="b"/>
            <a:pathLst>
              <a:path w="1802888" h="1802888">
                <a:moveTo>
                  <a:pt x="0" y="0"/>
                </a:moveTo>
                <a:lnTo>
                  <a:pt x="1802889" y="0"/>
                </a:lnTo>
                <a:lnTo>
                  <a:pt x="1802889" y="1802889"/>
                </a:lnTo>
                <a:lnTo>
                  <a:pt x="0" y="180288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10" name="Group 10"/>
          <p:cNvGrpSpPr/>
          <p:nvPr/>
        </p:nvGrpSpPr>
        <p:grpSpPr>
          <a:xfrm>
            <a:off x="-1543050" y="-54747"/>
            <a:ext cx="2760734" cy="10341747"/>
            <a:chOff x="0" y="0"/>
            <a:chExt cx="727107" cy="2723752"/>
          </a:xfrm>
        </p:grpSpPr>
        <p:sp>
          <p:nvSpPr>
            <p:cNvPr id="11" name="Freeform 11"/>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TextBox 12"/>
            <p:cNvSpPr txBox="1"/>
            <p:nvPr/>
          </p:nvSpPr>
          <p:spPr>
            <a:xfrm>
              <a:off x="0" y="-38100"/>
              <a:ext cx="727107" cy="276185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05"/>
                </a:lnSpc>
              </a:pPr>
            </a:p>
          </p:txBody>
        </p:sp>
      </p:grpSp>
      <p:sp>
        <p:nvSpPr>
          <p:cNvPr id="13" name="TextBox 13"/>
          <p:cNvSpPr txBox="1"/>
          <p:nvPr/>
        </p:nvSpPr>
        <p:spPr>
          <a:xfrm>
            <a:off x="2682240" y="1760220"/>
            <a:ext cx="7762875" cy="10109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885"/>
              </a:lnSpc>
              <a:spcBef>
                <a:spcPct val="0"/>
              </a:spcBef>
            </a:pPr>
            <a:r>
              <a:rPr lang="en-US" sz="6570">
                <a:solidFill>
                  <a:srgbClr val="FFFFFF"/>
                </a:solidFill>
                <a:latin typeface="Now Bold" panose="00000800000000000000"/>
                <a:ea typeface="Now Bold" panose="00000800000000000000"/>
                <a:cs typeface="Now Bold" panose="00000800000000000000"/>
                <a:sym typeface="Now Bold" panose="00000800000000000000"/>
              </a:rPr>
              <a:t>TELEMEDICINE</a:t>
            </a:r>
            <a:endParaRPr lang="en-US" sz="6570">
              <a:solidFill>
                <a:srgbClr val="FFFFFF"/>
              </a:solidFill>
              <a:latin typeface="Now Bold" panose="00000800000000000000"/>
              <a:ea typeface="Now Bold" panose="00000800000000000000"/>
              <a:cs typeface="Now Bold" panose="00000800000000000000"/>
              <a:sym typeface="Now Bold" panose="00000800000000000000"/>
            </a:endParaRPr>
          </a:p>
        </p:txBody>
      </p:sp>
      <p:pic>
        <p:nvPicPr>
          <p:cNvPr id="16" name="Picture 15" descr="Best Telemedicine Platform for Virtual Consultations in 2023"/>
          <p:cNvPicPr>
            <a:picLocks noChangeAspect="1"/>
          </p:cNvPicPr>
          <p:nvPr/>
        </p:nvPicPr>
        <p:blipFill>
          <a:blip r:embed="rId3"/>
          <a:stretch>
            <a:fillRect/>
          </a:stretch>
        </p:blipFill>
        <p:spPr>
          <a:xfrm>
            <a:off x="10744200" y="3009900"/>
            <a:ext cx="7150100" cy="4762500"/>
          </a:xfrm>
          <a:prstGeom prst="rect">
            <a:avLst/>
          </a:prstGeom>
        </p:spPr>
      </p:pic>
      <p:sp>
        <p:nvSpPr>
          <p:cNvPr id="18" name="TextBox 8"/>
          <p:cNvSpPr txBox="1"/>
          <p:nvPr>
            <p:custDataLst>
              <p:tags r:id="rId4"/>
            </p:custDataLst>
          </p:nvPr>
        </p:nvSpPr>
        <p:spPr>
          <a:xfrm>
            <a:off x="1276350" y="3417570"/>
            <a:ext cx="9168130" cy="4799965"/>
          </a:xfrm>
          <a:prstGeom prst="rect">
            <a:avLst/>
          </a:prstGeom>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2585" lvl="1" indent="-181610" algn="just">
              <a:lnSpc>
                <a:spcPts val="2320"/>
              </a:lnSpc>
              <a:buFont typeface="Arial" panose="020B0604020202020204"/>
              <a:buChar char="•"/>
            </a:pPr>
            <a:endParaRPr lang="en-US" sz="3200" u="none" strike="noStrike">
              <a:ln>
                <a:solidFill>
                  <a:schemeClr val="bg1"/>
                </a:solidFill>
              </a:ln>
              <a:solidFill>
                <a:schemeClr val="bg1"/>
              </a:solidFill>
              <a:latin typeface="DM sans" charset="0"/>
              <a:ea typeface="DM Sans"/>
              <a:cs typeface="DM sans" charset="0"/>
              <a:sym typeface="DM Sans"/>
            </a:endParaRPr>
          </a:p>
          <a:p>
            <a:pPr algn="just">
              <a:lnSpc>
                <a:spcPts val="2320"/>
              </a:lnSpc>
            </a:pPr>
            <a:r>
              <a:rPr sz="3200">
                <a:ln>
                  <a:solidFill>
                    <a:schemeClr val="bg1"/>
                  </a:solidFill>
                </a:ln>
                <a:solidFill>
                  <a:schemeClr val="bg1"/>
                </a:solidFill>
                <a:latin typeface="DM sans" charset="0"/>
                <a:cs typeface="DM sans" charset="0"/>
              </a:rPr>
              <a:t>Telemedicine is the use of telecommunications technology to provide healthcare services remotely. It allows patients to consult with healthcare professionals via video calls, phone calls, or messaging apps, without needing to visit a clin</a:t>
            </a:r>
            <a:r>
              <a:rPr lang="en-US" sz="3200">
                <a:ln>
                  <a:solidFill>
                    <a:schemeClr val="bg1"/>
                  </a:solidFill>
                </a:ln>
                <a:solidFill>
                  <a:schemeClr val="bg1"/>
                </a:solidFill>
                <a:latin typeface="DM sans" charset="0"/>
                <a:cs typeface="DM sans" charset="0"/>
              </a:rPr>
              <a:t>ic.</a:t>
            </a:r>
            <a:r>
              <a:rPr sz="3200">
                <a:ln>
                  <a:solidFill>
                    <a:schemeClr val="bg1"/>
                  </a:solidFill>
                </a:ln>
                <a:solidFill>
                  <a:schemeClr val="bg1"/>
                </a:solidFill>
                <a:latin typeface="DM sans" charset="0"/>
                <a:cs typeface="DM sans" charset="0"/>
              </a:rPr>
              <a:t> </a:t>
            </a:r>
            <a:endParaRPr sz="3200">
              <a:ln>
                <a:solidFill>
                  <a:schemeClr val="bg1"/>
                </a:solidFill>
              </a:ln>
              <a:solidFill>
                <a:schemeClr val="bg1"/>
              </a:solidFill>
              <a:latin typeface="DM sans" charset="0"/>
              <a:cs typeface="DM sans" charset="0"/>
            </a:endParaRPr>
          </a:p>
        </p:txBody>
      </p:sp>
      <p:pic>
        <p:nvPicPr>
          <p:cNvPr id="30" name="Picture Placeholder 102"/>
          <p:cNvPicPr>
            <a:picLocks noChangeAspect="1"/>
          </p:cNvPicPr>
          <p:nvPr>
            <p:custDataLst>
              <p:tags r:id="rId5"/>
            </p:custDataLst>
          </p:nvPr>
        </p:nvPicPr>
        <p:blipFill>
          <a:blip r:embed="rId6"/>
          <a:stretch>
            <a:fillRect/>
          </a:stretch>
        </p:blipFill>
        <p:spPr>
          <a:xfrm>
            <a:off x="16535400" y="0"/>
            <a:ext cx="1795145" cy="988060"/>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559180" y="2129797"/>
            <a:ext cx="4796714" cy="197739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ts val="7710"/>
              </a:lnSpc>
              <a:spcBef>
                <a:spcPct val="0"/>
              </a:spcBef>
            </a:pPr>
            <a:r>
              <a:rPr lang="en-US" sz="6425">
                <a:solidFill>
                  <a:srgbClr val="56AEFF"/>
                </a:solidFill>
                <a:latin typeface="Now Bold" panose="00000800000000000000"/>
                <a:ea typeface="Now Bold" panose="00000800000000000000"/>
                <a:cs typeface="Now Bold" panose="00000800000000000000"/>
                <a:sym typeface="Now Bold" panose="00000800000000000000"/>
              </a:rPr>
              <a:t>MEDICAL IMAGERY</a:t>
            </a:r>
            <a:endParaRPr lang="en-US" sz="6425">
              <a:solidFill>
                <a:srgbClr val="56AEFF"/>
              </a:solidFill>
              <a:latin typeface="Now Bold" panose="00000800000000000000"/>
              <a:ea typeface="Now Bold" panose="00000800000000000000"/>
              <a:cs typeface="Now Bold" panose="00000800000000000000"/>
              <a:sym typeface="Now Bold" panose="00000800000000000000"/>
            </a:endParaRP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1">
              <a:alphaModFix amt="29000"/>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TextBox 8"/>
          <p:cNvSpPr txBox="1"/>
          <p:nvPr/>
        </p:nvSpPr>
        <p:spPr>
          <a:xfrm>
            <a:off x="1066800" y="4610100"/>
            <a:ext cx="8148955" cy="3131185"/>
          </a:xfrm>
          <a:prstGeom prst="rect">
            <a:avLst/>
          </a:prstGeom>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0975" lvl="1" indent="0" algn="just">
              <a:lnSpc>
                <a:spcPts val="2320"/>
              </a:lnSpc>
              <a:buFont typeface="Arial" panose="020B0604020202020204"/>
              <a:buNone/>
            </a:pPr>
            <a:r>
              <a:rPr lang="en-US" sz="3200" u="none" strike="noStrike">
                <a:ln>
                  <a:solidFill>
                    <a:schemeClr val="bg1"/>
                  </a:solidFill>
                </a:ln>
                <a:solidFill>
                  <a:srgbClr val="FFFFFF"/>
                </a:solidFill>
                <a:latin typeface="DM Sans"/>
                <a:ea typeface="DM Sans"/>
                <a:cs typeface="DM Sans"/>
                <a:sym typeface="DM Sans"/>
              </a:rPr>
              <a:t>Medical imaging refers to techniques and processes used to create visual representations of the interior of a body for clinical analysis and medical intervention. It includes a variety of imaging modalities such as X-rays,.MRIs e.t.c.</a:t>
            </a:r>
            <a:endParaRPr lang="en-US" sz="3200" u="none" strike="noStrike">
              <a:ln>
                <a:solidFill>
                  <a:schemeClr val="bg1"/>
                </a:solidFill>
              </a:ln>
              <a:solidFill>
                <a:srgbClr val="FFFFFF"/>
              </a:solidFill>
              <a:latin typeface="DM Sans"/>
              <a:ea typeface="DM Sans"/>
              <a:cs typeface="DM Sans"/>
              <a:sym typeface="DM Sans"/>
            </a:endParaRPr>
          </a:p>
          <a:p>
            <a:pPr algn="l">
              <a:lnSpc>
                <a:spcPts val="2320"/>
              </a:lnSpc>
            </a:pPr>
            <a:endParaRPr lang="en-US" sz="1680" u="none" strike="noStrike">
              <a:solidFill>
                <a:srgbClr val="FFFFFF"/>
              </a:solidFill>
              <a:latin typeface="DM Sans"/>
              <a:ea typeface="DM Sans"/>
              <a:cs typeface="DM Sans"/>
              <a:sym typeface="DM Sans"/>
            </a:endParaRPr>
          </a:p>
          <a:p>
            <a:pPr algn="l">
              <a:lnSpc>
                <a:spcPts val="2320"/>
              </a:lnSpc>
            </a:pPr>
            <a:endParaRPr lang="en-US" sz="1680" u="none" strike="noStrike">
              <a:solidFill>
                <a:srgbClr val="FFFFFF"/>
              </a:solidFill>
              <a:latin typeface="DM Sans"/>
              <a:ea typeface="DM Sans"/>
              <a:cs typeface="DM Sans"/>
              <a:sym typeface="DM Sans"/>
            </a:endParaRPr>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1">
              <a:alphaModFix amt="29000"/>
              <a:extLst>
                <a:ext uri="{96DAC541-7B7A-43D3-8B79-37D633B846F1}">
                  <asvg:svgBlip xmlns:asvg="http://schemas.microsoft.com/office/drawing/2016/SVG/main" r:embed="rId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10" name="Picture 9" descr="Find Direct Contact Information of actionable Radiologists and start conducting a better B2B marketing campaign!"/>
          <p:cNvPicPr>
            <a:picLocks noChangeAspect="1"/>
          </p:cNvPicPr>
          <p:nvPr/>
        </p:nvPicPr>
        <p:blipFill>
          <a:blip r:embed="rId3"/>
          <a:stretch>
            <a:fillRect/>
          </a:stretch>
        </p:blipFill>
        <p:spPr>
          <a:xfrm>
            <a:off x="9525000" y="1714500"/>
            <a:ext cx="7972425" cy="5694680"/>
          </a:xfrm>
          <a:prstGeom prst="rect">
            <a:avLst/>
          </a:prstGeom>
        </p:spPr>
      </p:pic>
      <p:pic>
        <p:nvPicPr>
          <p:cNvPr id="30" name="Picture Placeholder 102"/>
          <p:cNvPicPr>
            <a:picLocks noChangeAspect="1"/>
          </p:cNvPicPr>
          <p:nvPr>
            <p:custDataLst>
              <p:tags r:id="rId4"/>
            </p:custDataLst>
          </p:nvPr>
        </p:nvPicPr>
        <p:blipFill>
          <a:blip r:embed="rId5"/>
          <a:stretch>
            <a:fillRect/>
          </a:stretch>
        </p:blipFill>
        <p:spPr>
          <a:xfrm>
            <a:off x="16535400" y="0"/>
            <a:ext cx="1795145" cy="988060"/>
          </a:xfrm>
          <a:prstGeom prst="rect">
            <a:avLst/>
          </a:prstGeom>
          <a:noFill/>
          <a:ln w="9525">
            <a:noFill/>
          </a:ln>
        </p:spPr>
      </p:pic>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AS_NET" val="6.0.29"/>
  <p:tag name="AS_OS" val="Unix 5.4.0.189"/>
  <p:tag name="AS_RELEASE_DATE" val="2024.02.14"/>
  <p:tag name="AS_TITLE" val="Aspose.Slides for .NET Standard 2.0"/>
  <p:tag name="AS_VERSION" val="24.2"/>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2606</Words>
  <Application>WPS Presentation</Application>
  <PresentationFormat>On-screen Show (4:3)</PresentationFormat>
  <Paragraphs>106</Paragraphs>
  <Slides>11</Slides>
  <Notes>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11</vt:i4>
      </vt:variant>
    </vt:vector>
  </HeadingPairs>
  <TitlesOfParts>
    <vt:vector size="29" baseType="lpstr">
      <vt:lpstr>Arial</vt:lpstr>
      <vt:lpstr>SimSun</vt:lpstr>
      <vt:lpstr>Wingdings</vt:lpstr>
      <vt:lpstr>Now Bold</vt:lpstr>
      <vt:lpstr>Segoe Print</vt:lpstr>
      <vt:lpstr>DM Sans Bold</vt:lpstr>
      <vt:lpstr>DM Sans</vt:lpstr>
      <vt:lpstr>Arial</vt:lpstr>
      <vt:lpstr>DM sans</vt:lpstr>
      <vt:lpstr>DM Sans Italics</vt:lpstr>
      <vt:lpstr>Wingdings</vt:lpstr>
      <vt:lpstr>Calibri</vt:lpstr>
      <vt:lpstr>Microsoft YaHei</vt:lpstr>
      <vt:lpstr>Arial Unicode MS</vt:lpstr>
      <vt:lpstr>sans-serif</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Nathan Akpe</cp:lastModifiedBy>
  <cp:revision>9</cp:revision>
  <cp:lastPrinted>2024-07-23T20:46:00Z</cp:lastPrinted>
  <dcterms:created xsi:type="dcterms:W3CDTF">2024-07-23T20:46:00Z</dcterms:created>
  <dcterms:modified xsi:type="dcterms:W3CDTF">2024-07-24T09:22:35Z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2444D58BDDD0453BA9D8E75806E39E8A_12</vt:lpwstr>
  </property>
  <property fmtid="{D5CDD505-2E9C-101B-9397-08002B2CF9AE}" pid="3" name="KSOProductBuildVer">
    <vt:lpwstr>1033-12.2.0.17153</vt:lpwstr>
  </property>
</Properties>
</file>